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6"/>
    <p:sldId id="257" r:id="rId77"/>
    <p:sldId id="258" r:id="rId78"/>
    <p:sldId id="259" r:id="rId79"/>
    <p:sldId id="260" r:id="rId80"/>
    <p:sldId id="261" r:id="rId81"/>
    <p:sldId id="262" r:id="rId82"/>
    <p:sldId id="263" r:id="rId83"/>
    <p:sldId id="264" r:id="rId84"/>
    <p:sldId id="265" r:id="rId85"/>
    <p:sldId id="266" r:id="rId86"/>
    <p:sldId id="267" r:id="rId87"/>
    <p:sldId id="268" r:id="rId88"/>
    <p:sldId id="269" r:id="rId8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aunces" charset="1" panose="00000000000000000000"/>
      <p:regular r:id="rId10"/>
    </p:embeddedFont>
    <p:embeddedFont>
      <p:font typeface="Fraunces Bold" charset="1" panose="00000000000000000000"/>
      <p:regular r:id="rId11"/>
    </p:embeddedFont>
    <p:embeddedFont>
      <p:font typeface="Fraunces Italics" charset="1" panose="00000000000000000000"/>
      <p:regular r:id="rId12"/>
    </p:embeddedFont>
    <p:embeddedFont>
      <p:font typeface="Fraunces Bold Italics" charset="1" panose="00000000000000000000"/>
      <p:regular r:id="rId13"/>
    </p:embeddedFont>
    <p:embeddedFont>
      <p:font typeface="Fraunces Thin" charset="1" panose="00000000000000000000"/>
      <p:regular r:id="rId14"/>
    </p:embeddedFont>
    <p:embeddedFont>
      <p:font typeface="Fraunces Thin Italics" charset="1" panose="00000000000000000000"/>
      <p:regular r:id="rId15"/>
    </p:embeddedFont>
    <p:embeddedFont>
      <p:font typeface="Fraunces Light" charset="1" panose="00000000000000000000"/>
      <p:regular r:id="rId16"/>
    </p:embeddedFont>
    <p:embeddedFont>
      <p:font typeface="Fraunces Light Italics" charset="1" panose="00000000000000000000"/>
      <p:regular r:id="rId17"/>
    </p:embeddedFont>
    <p:embeddedFont>
      <p:font typeface="Fraunces Semi-Bold" charset="1" panose="00000000000000000000"/>
      <p:regular r:id="rId18"/>
    </p:embeddedFont>
    <p:embeddedFont>
      <p:font typeface="Fraunces Semi-Bold Italics" charset="1" panose="00000000000000000000"/>
      <p:regular r:id="rId19"/>
    </p:embeddedFont>
    <p:embeddedFont>
      <p:font typeface="Fraunces Heavy" charset="1" panose="00000000000000000000"/>
      <p:regular r:id="rId20"/>
    </p:embeddedFont>
    <p:embeddedFont>
      <p:font typeface="Fraunces Heavy Italics" charset="1" panose="00000000000000000000"/>
      <p:regular r:id="rId21"/>
    </p:embeddedFont>
    <p:embeddedFont>
      <p:font typeface="HK Grotesk" charset="1" panose="00000500000000000000"/>
      <p:regular r:id="rId22"/>
    </p:embeddedFont>
    <p:embeddedFont>
      <p:font typeface="HK Grotesk Bold" charset="1" panose="00000800000000000000"/>
      <p:regular r:id="rId23"/>
    </p:embeddedFont>
    <p:embeddedFont>
      <p:font typeface="HK Grotesk Italics" charset="1" panose="00000500000000000000"/>
      <p:regular r:id="rId24"/>
    </p:embeddedFont>
    <p:embeddedFont>
      <p:font typeface="HK Grotesk Bold Italics" charset="1" panose="00000800000000000000"/>
      <p:regular r:id="rId25"/>
    </p:embeddedFont>
    <p:embeddedFont>
      <p:font typeface="HK Grotesk Light" charset="1" panose="00000400000000000000"/>
      <p:regular r:id="rId26"/>
    </p:embeddedFont>
    <p:embeddedFont>
      <p:font typeface="HK Grotesk Light Italics" charset="1" panose="00000400000000000000"/>
      <p:regular r:id="rId27"/>
    </p:embeddedFont>
    <p:embeddedFont>
      <p:font typeface="HK Grotesk Medium" charset="1" panose="00000600000000000000"/>
      <p:regular r:id="rId28"/>
    </p:embeddedFont>
    <p:embeddedFont>
      <p:font typeface="HK Grotesk Medium Italics" charset="1" panose="00000600000000000000"/>
      <p:regular r:id="rId29"/>
    </p:embeddedFont>
    <p:embeddedFont>
      <p:font typeface="HK Grotesk Semi-Bold" charset="1" panose="00000700000000000000"/>
      <p:regular r:id="rId30"/>
    </p:embeddedFont>
    <p:embeddedFont>
      <p:font typeface="HK Grotesk Semi-Bold Italics" charset="1" panose="00000700000000000000"/>
      <p:regular r:id="rId31"/>
    </p:embeddedFont>
    <p:embeddedFont>
      <p:font typeface="Barlow" charset="1" panose="00000500000000000000"/>
      <p:regular r:id="rId32"/>
    </p:embeddedFont>
    <p:embeddedFont>
      <p:font typeface="Barlow Bold" charset="1" panose="00000800000000000000"/>
      <p:regular r:id="rId33"/>
    </p:embeddedFont>
    <p:embeddedFont>
      <p:font typeface="Barlow Italics" charset="1" panose="00000500000000000000"/>
      <p:regular r:id="rId34"/>
    </p:embeddedFont>
    <p:embeddedFont>
      <p:font typeface="Barlow Bold Italics" charset="1" panose="00000800000000000000"/>
      <p:regular r:id="rId35"/>
    </p:embeddedFont>
    <p:embeddedFont>
      <p:font typeface="Barlow Thin" charset="1" panose="00000300000000000000"/>
      <p:regular r:id="rId36"/>
    </p:embeddedFont>
    <p:embeddedFont>
      <p:font typeface="Barlow Thin Italics" charset="1" panose="00000300000000000000"/>
      <p:regular r:id="rId37"/>
    </p:embeddedFont>
    <p:embeddedFont>
      <p:font typeface="Barlow Extra-Light" charset="1" panose="00000300000000000000"/>
      <p:regular r:id="rId38"/>
    </p:embeddedFont>
    <p:embeddedFont>
      <p:font typeface="Barlow Extra-Light Italics" charset="1" panose="00000300000000000000"/>
      <p:regular r:id="rId39"/>
    </p:embeddedFont>
    <p:embeddedFont>
      <p:font typeface="Barlow Light" charset="1" panose="00000400000000000000"/>
      <p:regular r:id="rId40"/>
    </p:embeddedFont>
    <p:embeddedFont>
      <p:font typeface="Barlow Light Italics" charset="1" panose="00000400000000000000"/>
      <p:regular r:id="rId41"/>
    </p:embeddedFont>
    <p:embeddedFont>
      <p:font typeface="Barlow Medium" charset="1" panose="00000600000000000000"/>
      <p:regular r:id="rId42"/>
    </p:embeddedFont>
    <p:embeddedFont>
      <p:font typeface="Barlow Medium Italics" charset="1" panose="00000600000000000000"/>
      <p:regular r:id="rId43"/>
    </p:embeddedFont>
    <p:embeddedFont>
      <p:font typeface="Barlow Semi-Bold" charset="1" panose="00000700000000000000"/>
      <p:regular r:id="rId44"/>
    </p:embeddedFont>
    <p:embeddedFont>
      <p:font typeface="Barlow Semi-Bold Italics" charset="1" panose="00000700000000000000"/>
      <p:regular r:id="rId45"/>
    </p:embeddedFont>
    <p:embeddedFont>
      <p:font typeface="Barlow Ultra-Bold" charset="1" panose="00000900000000000000"/>
      <p:regular r:id="rId46"/>
    </p:embeddedFont>
    <p:embeddedFont>
      <p:font typeface="Barlow Ultra-Bold Italics" charset="1" panose="00000900000000000000"/>
      <p:regular r:id="rId47"/>
    </p:embeddedFont>
    <p:embeddedFont>
      <p:font typeface="Barlow Heavy" charset="1" panose="00000A00000000000000"/>
      <p:regular r:id="rId48"/>
    </p:embeddedFont>
    <p:embeddedFont>
      <p:font typeface="Barlow Heavy Italics" charset="1" panose="00000A00000000000000"/>
      <p:regular r:id="rId49"/>
    </p:embeddedFont>
    <p:embeddedFont>
      <p:font typeface="Barlow SemiCondensed" charset="1" panose="00000506000000000000"/>
      <p:regular r:id="rId50"/>
    </p:embeddedFont>
    <p:embeddedFont>
      <p:font typeface="Barlow SemiCondensed Bold" charset="1" panose="00000806000000000000"/>
      <p:regular r:id="rId51"/>
    </p:embeddedFont>
    <p:embeddedFont>
      <p:font typeface="Barlow SemiCondensed Italics" charset="1" panose="00000506000000000000"/>
      <p:regular r:id="rId52"/>
    </p:embeddedFont>
    <p:embeddedFont>
      <p:font typeface="Barlow SemiCondensed Bold Italics" charset="1" panose="00000806000000000000"/>
      <p:regular r:id="rId53"/>
    </p:embeddedFont>
    <p:embeddedFont>
      <p:font typeface="Barlow SemiCondensed Thin" charset="1" panose="00000306000000000000"/>
      <p:regular r:id="rId54"/>
    </p:embeddedFont>
    <p:embeddedFont>
      <p:font typeface="Barlow SemiCondensed Thin Italics" charset="1" panose="00000306000000000000"/>
      <p:regular r:id="rId55"/>
    </p:embeddedFont>
    <p:embeddedFont>
      <p:font typeface="Barlow SemiCondensed Medium" charset="1" panose="00000606000000000000"/>
      <p:regular r:id="rId56"/>
    </p:embeddedFont>
    <p:embeddedFont>
      <p:font typeface="Barlow SemiCondensed Medium Italics" charset="1" panose="00000606000000000000"/>
      <p:regular r:id="rId57"/>
    </p:embeddedFont>
    <p:embeddedFont>
      <p:font typeface="Barlow SemiCondensed Semi-Bold" charset="1" panose="00000706000000000000"/>
      <p:regular r:id="rId58"/>
    </p:embeddedFont>
    <p:embeddedFont>
      <p:font typeface="Barlow SemiCondensed Semi-Bold Italics" charset="1" panose="00000706000000000000"/>
      <p:regular r:id="rId59"/>
    </p:embeddedFont>
    <p:embeddedFont>
      <p:font typeface="Barlow SemiCondensed Heavy" charset="1" panose="00000A06000000000000"/>
      <p:regular r:id="rId60"/>
    </p:embeddedFont>
    <p:embeddedFont>
      <p:font typeface="Barlow SemiCondensed Heavy Italics" charset="1" panose="00000A06000000000000"/>
      <p:regular r:id="rId61"/>
    </p:embeddedFont>
    <p:embeddedFont>
      <p:font typeface="Nunito Sans" charset="1" panose="00000500000000000000"/>
      <p:regular r:id="rId62"/>
    </p:embeddedFont>
    <p:embeddedFont>
      <p:font typeface="Nunito Sans Bold" charset="1" panose="00000800000000000000"/>
      <p:regular r:id="rId63"/>
    </p:embeddedFont>
    <p:embeddedFont>
      <p:font typeface="Nunito Sans Italics" charset="1" panose="00000500000000000000"/>
      <p:regular r:id="rId64"/>
    </p:embeddedFont>
    <p:embeddedFont>
      <p:font typeface="Nunito Sans Bold Italics" charset="1" panose="00000800000000000000"/>
      <p:regular r:id="rId65"/>
    </p:embeddedFont>
    <p:embeddedFont>
      <p:font typeface="Nunito Sans Extra-Light" charset="1" panose="00000300000000000000"/>
      <p:regular r:id="rId66"/>
    </p:embeddedFont>
    <p:embeddedFont>
      <p:font typeface="Nunito Sans Extra-Light Italics" charset="1" panose="00000300000000000000"/>
      <p:regular r:id="rId67"/>
    </p:embeddedFont>
    <p:embeddedFont>
      <p:font typeface="Nunito Sans Light" charset="1" panose="00000400000000000000"/>
      <p:regular r:id="rId68"/>
    </p:embeddedFont>
    <p:embeddedFont>
      <p:font typeface="Nunito Sans Light Italics" charset="1" panose="00000400000000000000"/>
      <p:regular r:id="rId69"/>
    </p:embeddedFont>
    <p:embeddedFont>
      <p:font typeface="Nunito Sans Semi-Bold" charset="1" panose="00000700000000000000"/>
      <p:regular r:id="rId70"/>
    </p:embeddedFont>
    <p:embeddedFont>
      <p:font typeface="Nunito Sans Semi-Bold Italics" charset="1" panose="00000700000000000000"/>
      <p:regular r:id="rId71"/>
    </p:embeddedFont>
    <p:embeddedFont>
      <p:font typeface="Nunito Sans Ultra-Bold" charset="1" panose="00000900000000000000"/>
      <p:regular r:id="rId72"/>
    </p:embeddedFont>
    <p:embeddedFont>
      <p:font typeface="Nunito Sans Ultra-Bold Italics" charset="1" panose="00000900000000000000"/>
      <p:regular r:id="rId73"/>
    </p:embeddedFont>
    <p:embeddedFont>
      <p:font typeface="Nunito Sans Heavy" charset="1" panose="00000A00000000000000"/>
      <p:regular r:id="rId74"/>
    </p:embeddedFont>
    <p:embeddedFont>
      <p:font typeface="Nunito Sans Heavy Italics" charset="1" panose="00000A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slides/slide1.xml" Type="http://schemas.openxmlformats.org/officeDocument/2006/relationships/slide"/><Relationship Id="rId77" Target="slides/slide2.xml" Type="http://schemas.openxmlformats.org/officeDocument/2006/relationships/slide"/><Relationship Id="rId78" Target="slides/slide3.xml" Type="http://schemas.openxmlformats.org/officeDocument/2006/relationships/slide"/><Relationship Id="rId79" Target="slides/slide4.xml" Type="http://schemas.openxmlformats.org/officeDocument/2006/relationships/slide"/><Relationship Id="rId8" Target="fonts/font8.fntdata" Type="http://schemas.openxmlformats.org/officeDocument/2006/relationships/font"/><Relationship Id="rId80" Target="slides/slide5.xml" Type="http://schemas.openxmlformats.org/officeDocument/2006/relationships/slide"/><Relationship Id="rId81" Target="slides/slide6.xml" Type="http://schemas.openxmlformats.org/officeDocument/2006/relationships/slide"/><Relationship Id="rId82" Target="slides/slide7.xml" Type="http://schemas.openxmlformats.org/officeDocument/2006/relationships/slide"/><Relationship Id="rId83" Target="slides/slide8.xml" Type="http://schemas.openxmlformats.org/officeDocument/2006/relationships/slide"/><Relationship Id="rId84" Target="slides/slide9.xml" Type="http://schemas.openxmlformats.org/officeDocument/2006/relationships/slide"/><Relationship Id="rId85" Target="slides/slide10.xml" Type="http://schemas.openxmlformats.org/officeDocument/2006/relationships/slide"/><Relationship Id="rId86" Target="slides/slide11.xml" Type="http://schemas.openxmlformats.org/officeDocument/2006/relationships/slide"/><Relationship Id="rId87" Target="slides/slide12.xml" Type="http://schemas.openxmlformats.org/officeDocument/2006/relationships/slide"/><Relationship Id="rId88" Target="slides/slide13.xml" Type="http://schemas.openxmlformats.org/officeDocument/2006/relationships/slide"/><Relationship Id="rId89" Target="slides/slide14.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4.png" Type="http://schemas.openxmlformats.org/officeDocument/2006/relationships/image"/><Relationship Id="rId5"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5.png" Type="http://schemas.openxmlformats.org/officeDocument/2006/relationships/image"/><Relationship Id="rId5"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6.png" Type="http://schemas.openxmlformats.org/officeDocument/2006/relationships/image"/><Relationship Id="rId5"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7.png" Type="http://schemas.openxmlformats.org/officeDocument/2006/relationships/image"/><Relationship Id="rId5"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74076" y="-31921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86256" y="1007877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10661" y="-2079748"/>
            <a:ext cx="12477730" cy="12477730"/>
          </a:xfrm>
          <a:custGeom>
            <a:avLst/>
            <a:gdLst/>
            <a:ahLst/>
            <a:cxnLst/>
            <a:rect r="r" b="b" t="t" l="l"/>
            <a:pathLst>
              <a:path h="12477730" w="12477730">
                <a:moveTo>
                  <a:pt x="0" y="0"/>
                </a:moveTo>
                <a:lnTo>
                  <a:pt x="12477730" y="0"/>
                </a:lnTo>
                <a:lnTo>
                  <a:pt x="12477730" y="12477730"/>
                </a:lnTo>
                <a:lnTo>
                  <a:pt x="0" y="124777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079383" y="6092521"/>
            <a:ext cx="4320567" cy="891285"/>
            <a:chOff x="0" y="0"/>
            <a:chExt cx="1383088" cy="285316"/>
          </a:xfrm>
        </p:grpSpPr>
        <p:sp>
          <p:nvSpPr>
            <p:cNvPr name="Freeform 7" id="7"/>
            <p:cNvSpPr/>
            <p:nvPr/>
          </p:nvSpPr>
          <p:spPr>
            <a:xfrm flipH="false" flipV="false" rot="0">
              <a:off x="0" y="0"/>
              <a:ext cx="1383088" cy="285316"/>
            </a:xfrm>
            <a:custGeom>
              <a:avLst/>
              <a:gdLst/>
              <a:ahLst/>
              <a:cxnLst/>
              <a:rect r="r" b="b" t="t" l="l"/>
              <a:pathLst>
                <a:path h="285316" w="1383088">
                  <a:moveTo>
                    <a:pt x="0" y="0"/>
                  </a:moveTo>
                  <a:lnTo>
                    <a:pt x="1383088" y="0"/>
                  </a:lnTo>
                  <a:lnTo>
                    <a:pt x="1383088" y="285316"/>
                  </a:lnTo>
                  <a:lnTo>
                    <a:pt x="0" y="285316"/>
                  </a:lnTo>
                  <a:close/>
                </a:path>
              </a:pathLst>
            </a:custGeom>
            <a:solidFill>
              <a:srgbClr val="000000">
                <a:alpha val="0"/>
              </a:srgbClr>
            </a:solidFill>
            <a:ln w="38100">
              <a:solidFill>
                <a:srgbClr val="FFFFFF"/>
              </a:solidFill>
            </a:ln>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100"/>
                </a:lnSpc>
              </a:pPr>
            </a:p>
          </p:txBody>
        </p:sp>
      </p:grpSp>
      <p:sp>
        <p:nvSpPr>
          <p:cNvPr name="Freeform 9" id="9"/>
          <p:cNvSpPr/>
          <p:nvPr/>
        </p:nvSpPr>
        <p:spPr>
          <a:xfrm flipH="false" flipV="false" rot="0">
            <a:off x="8568973" y="1367697"/>
            <a:ext cx="7551606" cy="7551606"/>
          </a:xfrm>
          <a:custGeom>
            <a:avLst/>
            <a:gdLst/>
            <a:ahLst/>
            <a:cxnLst/>
            <a:rect r="r" b="b" t="t" l="l"/>
            <a:pathLst>
              <a:path h="7551606" w="7551606">
                <a:moveTo>
                  <a:pt x="0" y="0"/>
                </a:moveTo>
                <a:lnTo>
                  <a:pt x="7551606" y="0"/>
                </a:lnTo>
                <a:lnTo>
                  <a:pt x="7551606" y="7551606"/>
                </a:lnTo>
                <a:lnTo>
                  <a:pt x="0" y="7551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410201" y="1028700"/>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9"/>
            <a:stretch>
              <a:fillRect l="0" t="0" r="0" b="0"/>
            </a:stretch>
          </a:blipFill>
        </p:spPr>
      </p:sp>
      <p:sp>
        <p:nvSpPr>
          <p:cNvPr name="TextBox 11" id="11"/>
          <p:cNvSpPr txBox="true"/>
          <p:nvPr/>
        </p:nvSpPr>
        <p:spPr>
          <a:xfrm rot="0">
            <a:off x="2079383" y="3207944"/>
            <a:ext cx="6381501" cy="1845375"/>
          </a:xfrm>
          <a:prstGeom prst="rect">
            <a:avLst/>
          </a:prstGeom>
        </p:spPr>
        <p:txBody>
          <a:bodyPr anchor="t" rtlCol="false" tIns="0" lIns="0" bIns="0" rIns="0">
            <a:spAutoFit/>
          </a:bodyPr>
          <a:lstStyle/>
          <a:p>
            <a:pPr>
              <a:lnSpc>
                <a:spcPts val="7486"/>
              </a:lnSpc>
            </a:pPr>
            <a:r>
              <a:rPr lang="en-US" sz="5347">
                <a:solidFill>
                  <a:srgbClr val="FFFFFF"/>
                </a:solidFill>
                <a:latin typeface="Fraunces Bold"/>
              </a:rPr>
              <a:t>COFFEE </a:t>
            </a:r>
          </a:p>
          <a:p>
            <a:pPr>
              <a:lnSpc>
                <a:spcPts val="7486"/>
              </a:lnSpc>
            </a:pPr>
            <a:r>
              <a:rPr lang="en-US" sz="5347">
                <a:solidFill>
                  <a:srgbClr val="FFFFFF"/>
                </a:solidFill>
                <a:latin typeface="Fraunces Bold"/>
              </a:rPr>
              <a:t>SHOP</a:t>
            </a:r>
          </a:p>
        </p:txBody>
      </p:sp>
      <p:sp>
        <p:nvSpPr>
          <p:cNvPr name="TextBox 12" id="12"/>
          <p:cNvSpPr txBox="true"/>
          <p:nvPr/>
        </p:nvSpPr>
        <p:spPr>
          <a:xfrm rot="0">
            <a:off x="2079383" y="5257471"/>
            <a:ext cx="4078771" cy="506350"/>
          </a:xfrm>
          <a:prstGeom prst="rect">
            <a:avLst/>
          </a:prstGeom>
        </p:spPr>
        <p:txBody>
          <a:bodyPr anchor="t" rtlCol="false" tIns="0" lIns="0" bIns="0" rIns="0">
            <a:spAutoFit/>
          </a:bodyPr>
          <a:lstStyle/>
          <a:p>
            <a:pPr>
              <a:lnSpc>
                <a:spcPts val="4115"/>
              </a:lnSpc>
            </a:pPr>
            <a:r>
              <a:rPr lang="en-US" sz="2939">
                <a:solidFill>
                  <a:srgbClr val="FFFFFF"/>
                </a:solidFill>
                <a:latin typeface="HK Grotesk Light"/>
              </a:rPr>
              <a:t>Analysis by Griya Jitri</a:t>
            </a:r>
          </a:p>
        </p:txBody>
      </p:sp>
      <p:sp>
        <p:nvSpPr>
          <p:cNvPr name="TextBox 13" id="13"/>
          <p:cNvSpPr txBox="true"/>
          <p:nvPr/>
        </p:nvSpPr>
        <p:spPr>
          <a:xfrm rot="0">
            <a:off x="2320578" y="6218150"/>
            <a:ext cx="3596380" cy="548349"/>
          </a:xfrm>
          <a:prstGeom prst="rect">
            <a:avLst/>
          </a:prstGeom>
        </p:spPr>
        <p:txBody>
          <a:bodyPr anchor="t" rtlCol="false" tIns="0" lIns="0" bIns="0" rIns="0">
            <a:spAutoFit/>
          </a:bodyPr>
          <a:lstStyle/>
          <a:p>
            <a:pPr algn="ctr">
              <a:lnSpc>
                <a:spcPts val="4426"/>
              </a:lnSpc>
            </a:pPr>
            <a:r>
              <a:rPr lang="en-US" sz="3161">
                <a:solidFill>
                  <a:srgbClr val="FFFFFF"/>
                </a:solidFill>
                <a:latin typeface="Nunito Sans Ultra-Bold"/>
              </a:rPr>
              <a:t>Portofolio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476" y="763905"/>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86907" y="825052"/>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6677" y="3632230"/>
            <a:ext cx="15953920" cy="1713766"/>
          </a:xfrm>
          <a:custGeom>
            <a:avLst/>
            <a:gdLst/>
            <a:ahLst/>
            <a:cxnLst/>
            <a:rect r="r" b="b" t="t" l="l"/>
            <a:pathLst>
              <a:path h="1713766" w="15953920">
                <a:moveTo>
                  <a:pt x="0" y="0"/>
                </a:moveTo>
                <a:lnTo>
                  <a:pt x="15953920" y="0"/>
                </a:lnTo>
                <a:lnTo>
                  <a:pt x="15953920" y="1713766"/>
                </a:lnTo>
                <a:lnTo>
                  <a:pt x="0" y="1713766"/>
                </a:lnTo>
                <a:lnTo>
                  <a:pt x="0" y="0"/>
                </a:lnTo>
                <a:close/>
              </a:path>
            </a:pathLst>
          </a:custGeom>
          <a:blipFill>
            <a:blip r:embed="rId4"/>
            <a:stretch>
              <a:fillRect l="0" t="0" r="0" b="0"/>
            </a:stretch>
          </a:blipFill>
        </p:spPr>
      </p:sp>
      <p:sp>
        <p:nvSpPr>
          <p:cNvPr name="Freeform 5" id="5"/>
          <p:cNvSpPr/>
          <p:nvPr/>
        </p:nvSpPr>
        <p:spPr>
          <a:xfrm flipH="false" flipV="false" rot="0">
            <a:off x="16696455" y="7688897"/>
            <a:ext cx="564142" cy="1158777"/>
          </a:xfrm>
          <a:custGeom>
            <a:avLst/>
            <a:gdLst/>
            <a:ahLst/>
            <a:cxnLst/>
            <a:rect r="r" b="b" t="t" l="l"/>
            <a:pathLst>
              <a:path h="1158777" w="564142">
                <a:moveTo>
                  <a:pt x="0" y="0"/>
                </a:moveTo>
                <a:lnTo>
                  <a:pt x="564142" y="0"/>
                </a:lnTo>
                <a:lnTo>
                  <a:pt x="564142" y="1158778"/>
                </a:lnTo>
                <a:lnTo>
                  <a:pt x="0" y="1158778"/>
                </a:lnTo>
                <a:lnTo>
                  <a:pt x="0" y="0"/>
                </a:lnTo>
                <a:close/>
              </a:path>
            </a:pathLst>
          </a:custGeom>
          <a:blipFill>
            <a:blip r:embed="rId5"/>
            <a:stretch>
              <a:fillRect l="0" t="0" r="0" b="0"/>
            </a:stretch>
          </a:blipFill>
        </p:spPr>
      </p:sp>
      <p:sp>
        <p:nvSpPr>
          <p:cNvPr name="TextBox 6" id="6"/>
          <p:cNvSpPr txBox="true"/>
          <p:nvPr/>
        </p:nvSpPr>
        <p:spPr>
          <a:xfrm rot="0">
            <a:off x="4101293" y="1278442"/>
            <a:ext cx="10085414"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KATEGORI PRODUK DENGAN TRANSAKSI TERBANYAK</a:t>
            </a:r>
          </a:p>
        </p:txBody>
      </p:sp>
      <p:sp>
        <p:nvSpPr>
          <p:cNvPr name="TextBox 7" id="7"/>
          <p:cNvSpPr txBox="true"/>
          <p:nvPr/>
        </p:nvSpPr>
        <p:spPr>
          <a:xfrm rot="0">
            <a:off x="2881309" y="6801436"/>
            <a:ext cx="12525382" cy="1476375"/>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Berdasarkan data transaksi yang telah dianalisa pada visualisasi diatas mengenai </a:t>
            </a:r>
            <a:r>
              <a:rPr lang="en-US" sz="1999" spc="103">
                <a:solidFill>
                  <a:srgbClr val="603218"/>
                </a:solidFill>
                <a:latin typeface="Barlow SemiCondensed Bold"/>
              </a:rPr>
              <a:t>top 4 kategori produk</a:t>
            </a:r>
            <a:r>
              <a:rPr lang="en-US" sz="1999" spc="103">
                <a:solidFill>
                  <a:srgbClr val="603218"/>
                </a:solidFill>
                <a:latin typeface="Barlow SemiCondensed"/>
              </a:rPr>
              <a:t> yang paling banyak dibeli, didapati insight bahwa </a:t>
            </a:r>
            <a:r>
              <a:rPr lang="en-US" sz="1999" spc="103">
                <a:solidFill>
                  <a:srgbClr val="603218"/>
                </a:solidFill>
                <a:latin typeface="Barlow SemiCondensed Bold"/>
              </a:rPr>
              <a:t>coffee</a:t>
            </a:r>
            <a:r>
              <a:rPr lang="en-US" sz="1999" spc="103">
                <a:solidFill>
                  <a:srgbClr val="603218"/>
                </a:solidFill>
                <a:latin typeface="Barlow SemiCondensed"/>
              </a:rPr>
              <a:t> merupakan produk yang</a:t>
            </a:r>
            <a:r>
              <a:rPr lang="en-US" sz="1999" spc="103">
                <a:solidFill>
                  <a:srgbClr val="603218"/>
                </a:solidFill>
                <a:latin typeface="Barlow SemiCondensed Bold"/>
              </a:rPr>
              <a:t> transaksinya paling besar</a:t>
            </a:r>
            <a:r>
              <a:rPr lang="en-US" sz="1999" spc="103">
                <a:solidFill>
                  <a:srgbClr val="603218"/>
                </a:solidFill>
                <a:latin typeface="Barlow SemiCondensed"/>
              </a:rPr>
              <a:t> kemudian diikuti oleh kategori tea, bakery, and drinking chocolate. Dapat diasumsikan bahwa kebanyakan customer membeli kopi karena kopi dapat membantu membuat mata segar.</a:t>
            </a:r>
          </a:p>
        </p:txBody>
      </p:sp>
      <p:sp>
        <p:nvSpPr>
          <p:cNvPr name="TextBox 8" id="8"/>
          <p:cNvSpPr txBox="true"/>
          <p:nvPr/>
        </p:nvSpPr>
        <p:spPr>
          <a:xfrm rot="0">
            <a:off x="4491853" y="6107064"/>
            <a:ext cx="9304293" cy="573405"/>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ANALISA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476" y="763905"/>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86907" y="825052"/>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7711" y="3675416"/>
            <a:ext cx="15872577" cy="1468084"/>
          </a:xfrm>
          <a:custGeom>
            <a:avLst/>
            <a:gdLst/>
            <a:ahLst/>
            <a:cxnLst/>
            <a:rect r="r" b="b" t="t" l="l"/>
            <a:pathLst>
              <a:path h="1468084" w="15872577">
                <a:moveTo>
                  <a:pt x="0" y="0"/>
                </a:moveTo>
                <a:lnTo>
                  <a:pt x="15872578" y="0"/>
                </a:lnTo>
                <a:lnTo>
                  <a:pt x="15872578" y="1468084"/>
                </a:lnTo>
                <a:lnTo>
                  <a:pt x="0" y="1468084"/>
                </a:lnTo>
                <a:lnTo>
                  <a:pt x="0" y="0"/>
                </a:lnTo>
                <a:close/>
              </a:path>
            </a:pathLst>
          </a:custGeom>
          <a:blipFill>
            <a:blip r:embed="rId4"/>
            <a:stretch>
              <a:fillRect l="0" t="0" r="0" b="0"/>
            </a:stretch>
          </a:blipFill>
        </p:spPr>
      </p:sp>
      <p:sp>
        <p:nvSpPr>
          <p:cNvPr name="TextBox 5" id="5"/>
          <p:cNvSpPr txBox="true"/>
          <p:nvPr/>
        </p:nvSpPr>
        <p:spPr>
          <a:xfrm rot="0">
            <a:off x="4101293" y="1518056"/>
            <a:ext cx="10085414"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TOP 4 UKURAN PRODUK DENGAN TRANSAKSI TERTINGGI</a:t>
            </a:r>
          </a:p>
        </p:txBody>
      </p:sp>
      <p:sp>
        <p:nvSpPr>
          <p:cNvPr name="Freeform 6" id="6"/>
          <p:cNvSpPr/>
          <p:nvPr/>
        </p:nvSpPr>
        <p:spPr>
          <a:xfrm flipH="false" flipV="false" rot="0">
            <a:off x="16696455" y="7688897"/>
            <a:ext cx="564142" cy="1158777"/>
          </a:xfrm>
          <a:custGeom>
            <a:avLst/>
            <a:gdLst/>
            <a:ahLst/>
            <a:cxnLst/>
            <a:rect r="r" b="b" t="t" l="l"/>
            <a:pathLst>
              <a:path h="1158777" w="564142">
                <a:moveTo>
                  <a:pt x="0" y="0"/>
                </a:moveTo>
                <a:lnTo>
                  <a:pt x="564142" y="0"/>
                </a:lnTo>
                <a:lnTo>
                  <a:pt x="564142" y="1158778"/>
                </a:lnTo>
                <a:lnTo>
                  <a:pt x="0" y="1158778"/>
                </a:lnTo>
                <a:lnTo>
                  <a:pt x="0" y="0"/>
                </a:lnTo>
                <a:close/>
              </a:path>
            </a:pathLst>
          </a:custGeom>
          <a:blipFill>
            <a:blip r:embed="rId5"/>
            <a:stretch>
              <a:fillRect l="0" t="0" r="0" b="0"/>
            </a:stretch>
          </a:blipFill>
        </p:spPr>
      </p:sp>
      <p:sp>
        <p:nvSpPr>
          <p:cNvPr name="TextBox 7" id="7"/>
          <p:cNvSpPr txBox="true"/>
          <p:nvPr/>
        </p:nvSpPr>
        <p:spPr>
          <a:xfrm rot="0">
            <a:off x="2881309" y="6801436"/>
            <a:ext cx="12525382" cy="1104900"/>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Dari beberapa ukuran produk yang tersedia jika dianalisa berdasarkan data, </a:t>
            </a:r>
            <a:r>
              <a:rPr lang="en-US" sz="1999" spc="103">
                <a:solidFill>
                  <a:srgbClr val="603218"/>
                </a:solidFill>
                <a:latin typeface="Barlow SemiCondensed Bold"/>
              </a:rPr>
              <a:t>ukuran produk 16 oz</a:t>
            </a:r>
            <a:r>
              <a:rPr lang="en-US" sz="1999" spc="103">
                <a:solidFill>
                  <a:srgbClr val="603218"/>
                </a:solidFill>
                <a:latin typeface="Barlow SemiCondensed"/>
              </a:rPr>
              <a:t> merupakan ukuran yang </a:t>
            </a:r>
            <a:r>
              <a:rPr lang="en-US" sz="1999" spc="103">
                <a:solidFill>
                  <a:srgbClr val="603218"/>
                </a:solidFill>
                <a:latin typeface="Barlow SemiCondensed Bold"/>
              </a:rPr>
              <a:t>paling diminati </a:t>
            </a:r>
            <a:r>
              <a:rPr lang="en-US" sz="1999" spc="103">
                <a:solidFill>
                  <a:srgbClr val="603218"/>
                </a:solidFill>
                <a:latin typeface="Barlow SemiCondensed"/>
              </a:rPr>
              <a:t>oleh kalangan customer kemudian ukuran produk 24 oz. Jika diasumsikan kebanyak customer membeli ukuran 16 karena ukuran tersebut tidak terlalu besar dan tidak kekecilan.</a:t>
            </a:r>
          </a:p>
        </p:txBody>
      </p:sp>
      <p:sp>
        <p:nvSpPr>
          <p:cNvPr name="TextBox 8" id="8"/>
          <p:cNvSpPr txBox="true"/>
          <p:nvPr/>
        </p:nvSpPr>
        <p:spPr>
          <a:xfrm rot="0">
            <a:off x="4491853" y="6107064"/>
            <a:ext cx="9304293" cy="573405"/>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ANALISA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476" y="763905"/>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86907" y="825052"/>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584745"/>
            <a:ext cx="15601056" cy="2302501"/>
          </a:xfrm>
          <a:custGeom>
            <a:avLst/>
            <a:gdLst/>
            <a:ahLst/>
            <a:cxnLst/>
            <a:rect r="r" b="b" t="t" l="l"/>
            <a:pathLst>
              <a:path h="2302501" w="15601056">
                <a:moveTo>
                  <a:pt x="0" y="0"/>
                </a:moveTo>
                <a:lnTo>
                  <a:pt x="15601056" y="0"/>
                </a:lnTo>
                <a:lnTo>
                  <a:pt x="15601056" y="2302501"/>
                </a:lnTo>
                <a:lnTo>
                  <a:pt x="0" y="2302501"/>
                </a:lnTo>
                <a:lnTo>
                  <a:pt x="0" y="0"/>
                </a:lnTo>
                <a:close/>
              </a:path>
            </a:pathLst>
          </a:custGeom>
          <a:blipFill>
            <a:blip r:embed="rId4"/>
            <a:stretch>
              <a:fillRect l="0" t="0" r="0" b="0"/>
            </a:stretch>
          </a:blipFill>
        </p:spPr>
      </p:sp>
      <p:sp>
        <p:nvSpPr>
          <p:cNvPr name="TextBox 5" id="5"/>
          <p:cNvSpPr txBox="true"/>
          <p:nvPr/>
        </p:nvSpPr>
        <p:spPr>
          <a:xfrm rot="0">
            <a:off x="4101293" y="1278442"/>
            <a:ext cx="10085414"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MONITORING WAKTU ATAU JAM DENGAN TRANSAKSI TERBANYAK</a:t>
            </a:r>
          </a:p>
        </p:txBody>
      </p:sp>
      <p:sp>
        <p:nvSpPr>
          <p:cNvPr name="Freeform 6" id="6"/>
          <p:cNvSpPr/>
          <p:nvPr/>
        </p:nvSpPr>
        <p:spPr>
          <a:xfrm flipH="false" flipV="false" rot="0">
            <a:off x="16696455" y="7688897"/>
            <a:ext cx="564142" cy="1158777"/>
          </a:xfrm>
          <a:custGeom>
            <a:avLst/>
            <a:gdLst/>
            <a:ahLst/>
            <a:cxnLst/>
            <a:rect r="r" b="b" t="t" l="l"/>
            <a:pathLst>
              <a:path h="1158777" w="564142">
                <a:moveTo>
                  <a:pt x="0" y="0"/>
                </a:moveTo>
                <a:lnTo>
                  <a:pt x="564142" y="0"/>
                </a:lnTo>
                <a:lnTo>
                  <a:pt x="564142" y="1158778"/>
                </a:lnTo>
                <a:lnTo>
                  <a:pt x="0" y="1158778"/>
                </a:lnTo>
                <a:lnTo>
                  <a:pt x="0" y="0"/>
                </a:lnTo>
                <a:close/>
              </a:path>
            </a:pathLst>
          </a:custGeom>
          <a:blipFill>
            <a:blip r:embed="rId5"/>
            <a:stretch>
              <a:fillRect l="0" t="0" r="0" b="0"/>
            </a:stretch>
          </a:blipFill>
        </p:spPr>
      </p:sp>
      <p:sp>
        <p:nvSpPr>
          <p:cNvPr name="TextBox 7" id="7"/>
          <p:cNvSpPr txBox="true"/>
          <p:nvPr/>
        </p:nvSpPr>
        <p:spPr>
          <a:xfrm rot="0">
            <a:off x="4491853" y="6469014"/>
            <a:ext cx="9304293" cy="573405"/>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ANALISA</a:t>
            </a:r>
          </a:p>
        </p:txBody>
      </p:sp>
      <p:sp>
        <p:nvSpPr>
          <p:cNvPr name="TextBox 8" id="8"/>
          <p:cNvSpPr txBox="true"/>
          <p:nvPr/>
        </p:nvSpPr>
        <p:spPr>
          <a:xfrm rot="0">
            <a:off x="2881309" y="7288847"/>
            <a:ext cx="12525382" cy="1104900"/>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Dari grafik diatas </a:t>
            </a:r>
            <a:r>
              <a:rPr lang="en-US" sz="1999" spc="103">
                <a:solidFill>
                  <a:srgbClr val="603218"/>
                </a:solidFill>
                <a:latin typeface="Barlow SemiCondensed Bold"/>
              </a:rPr>
              <a:t>puncak transaksi pembelian</a:t>
            </a:r>
            <a:r>
              <a:rPr lang="en-US" sz="1999" spc="103">
                <a:solidFill>
                  <a:srgbClr val="603218"/>
                </a:solidFill>
                <a:latin typeface="Barlow SemiCondensed"/>
              </a:rPr>
              <a:t> terbanyak dimasing-masing outlet ada pada jam</a:t>
            </a:r>
            <a:r>
              <a:rPr lang="en-US" sz="1999" spc="103">
                <a:solidFill>
                  <a:srgbClr val="603218"/>
                </a:solidFill>
                <a:latin typeface="Barlow SemiCondensed Bold"/>
              </a:rPr>
              <a:t> 8 dipagi hari sampai dengan jam 11 disiang hari</a:t>
            </a:r>
            <a:r>
              <a:rPr lang="en-US" sz="1999" spc="103">
                <a:solidFill>
                  <a:srgbClr val="603218"/>
                </a:solidFill>
                <a:latin typeface="Barlow SemiCondensed"/>
              </a:rPr>
              <a:t>, dan </a:t>
            </a:r>
            <a:r>
              <a:rPr lang="en-US" sz="1999" spc="103">
                <a:solidFill>
                  <a:srgbClr val="603218"/>
                </a:solidFill>
                <a:latin typeface="Barlow SemiCondensed Bold"/>
              </a:rPr>
              <a:t>penurunan</a:t>
            </a:r>
            <a:r>
              <a:rPr lang="en-US" sz="1999" spc="103">
                <a:solidFill>
                  <a:srgbClr val="603218"/>
                </a:solidFill>
                <a:latin typeface="Barlow SemiCondensed"/>
              </a:rPr>
              <a:t> pembelian </a:t>
            </a:r>
            <a:r>
              <a:rPr lang="en-US" sz="1999" spc="103">
                <a:solidFill>
                  <a:srgbClr val="603218"/>
                </a:solidFill>
                <a:latin typeface="Barlow SemiCondensed Bold"/>
              </a:rPr>
              <a:t>dimula</a:t>
            </a:r>
            <a:r>
              <a:rPr lang="en-US" sz="1999" spc="103">
                <a:solidFill>
                  <a:srgbClr val="603218"/>
                </a:solidFill>
                <a:latin typeface="Barlow SemiCondensed"/>
              </a:rPr>
              <a:t>i pada pukul</a:t>
            </a:r>
            <a:r>
              <a:rPr lang="en-US" sz="1999" spc="103">
                <a:solidFill>
                  <a:srgbClr val="603218"/>
                </a:solidFill>
                <a:latin typeface="Barlow SemiCondensed Bold"/>
              </a:rPr>
              <a:t> 5 sore</a:t>
            </a:r>
            <a:r>
              <a:rPr lang="en-US" sz="1999" spc="103">
                <a:solidFill>
                  <a:srgbClr val="603218"/>
                </a:solidFill>
                <a:latin typeface="Barlow SemiCondensed"/>
              </a:rPr>
              <a:t> hari. </a:t>
            </a:r>
            <a:r>
              <a:rPr lang="en-US" sz="1999" spc="103">
                <a:solidFill>
                  <a:srgbClr val="603218"/>
                </a:solidFill>
                <a:latin typeface="Barlow SemiCondensed Bold"/>
              </a:rPr>
              <a:t>Diasumsikan</a:t>
            </a:r>
            <a:r>
              <a:rPr lang="en-US" sz="1999" spc="103">
                <a:solidFill>
                  <a:srgbClr val="603218"/>
                </a:solidFill>
                <a:latin typeface="Barlow SemiCondensed"/>
              </a:rPr>
              <a:t> pada jam </a:t>
            </a:r>
            <a:r>
              <a:rPr lang="en-US" sz="1999" spc="103">
                <a:solidFill>
                  <a:srgbClr val="603218"/>
                </a:solidFill>
                <a:latin typeface="Barlow SemiCondensed Bold"/>
              </a:rPr>
              <a:t>8-11 pagi</a:t>
            </a:r>
            <a:r>
              <a:rPr lang="en-US" sz="1999" spc="103">
                <a:solidFill>
                  <a:srgbClr val="603218"/>
                </a:solidFill>
                <a:latin typeface="Barlow SemiCondensed"/>
              </a:rPr>
              <a:t> adalah jam saat kebanyakan customer</a:t>
            </a:r>
            <a:r>
              <a:rPr lang="en-US" sz="1999" spc="103">
                <a:solidFill>
                  <a:srgbClr val="603218"/>
                </a:solidFill>
                <a:latin typeface="Barlow SemiCondensed Bold"/>
              </a:rPr>
              <a:t> memulai sesuatu kegiatan.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174928" y="3375642"/>
            <a:ext cx="1463940" cy="2566361"/>
            <a:chOff x="0" y="0"/>
            <a:chExt cx="660400" cy="1157715"/>
          </a:xfrm>
        </p:grpSpPr>
        <p:sp>
          <p:nvSpPr>
            <p:cNvPr name="Freeform 3" id="3"/>
            <p:cNvSpPr/>
            <p:nvPr/>
          </p:nvSpPr>
          <p:spPr>
            <a:xfrm flipH="false" flipV="false" rot="0">
              <a:off x="0" y="0"/>
              <a:ext cx="660400" cy="1157715"/>
            </a:xfrm>
            <a:custGeom>
              <a:avLst/>
              <a:gdLst/>
              <a:ahLst/>
              <a:cxnLst/>
              <a:rect r="r" b="b" t="t" l="l"/>
              <a:pathLst>
                <a:path h="115771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164"/>
                  </a:cubicBezTo>
                  <a:lnTo>
                    <a:pt x="660400" y="1157715"/>
                  </a:lnTo>
                  <a:lnTo>
                    <a:pt x="0" y="1157715"/>
                  </a:lnTo>
                  <a:lnTo>
                    <a:pt x="0" y="336773"/>
                  </a:lnTo>
                  <a:cubicBezTo>
                    <a:pt x="1782" y="185660"/>
                    <a:pt x="93019" y="64045"/>
                    <a:pt x="220252" y="19070"/>
                  </a:cubicBezTo>
                  <a:close/>
                </a:path>
              </a:pathLst>
            </a:custGeom>
            <a:solidFill>
              <a:srgbClr val="894040"/>
            </a:solidFill>
          </p:spPr>
        </p:sp>
        <p:sp>
          <p:nvSpPr>
            <p:cNvPr name="TextBox 4" id="4"/>
            <p:cNvSpPr txBox="true"/>
            <p:nvPr/>
          </p:nvSpPr>
          <p:spPr>
            <a:xfrm>
              <a:off x="0" y="79375"/>
              <a:ext cx="660400" cy="733425"/>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5400000">
            <a:off x="9741289" y="4839582"/>
            <a:ext cx="1463940" cy="2566361"/>
            <a:chOff x="0" y="0"/>
            <a:chExt cx="660400" cy="1157715"/>
          </a:xfrm>
        </p:grpSpPr>
        <p:sp>
          <p:nvSpPr>
            <p:cNvPr name="Freeform 6" id="6"/>
            <p:cNvSpPr/>
            <p:nvPr/>
          </p:nvSpPr>
          <p:spPr>
            <a:xfrm flipH="false" flipV="false" rot="0">
              <a:off x="0" y="0"/>
              <a:ext cx="660400" cy="1157715"/>
            </a:xfrm>
            <a:custGeom>
              <a:avLst/>
              <a:gdLst/>
              <a:ahLst/>
              <a:cxnLst/>
              <a:rect r="r" b="b" t="t" l="l"/>
              <a:pathLst>
                <a:path h="115771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164"/>
                  </a:cubicBezTo>
                  <a:lnTo>
                    <a:pt x="660400" y="1157715"/>
                  </a:lnTo>
                  <a:lnTo>
                    <a:pt x="0" y="1157715"/>
                  </a:lnTo>
                  <a:lnTo>
                    <a:pt x="0" y="336773"/>
                  </a:lnTo>
                  <a:cubicBezTo>
                    <a:pt x="1782" y="185660"/>
                    <a:pt x="93019" y="64045"/>
                    <a:pt x="220252" y="19070"/>
                  </a:cubicBezTo>
                  <a:close/>
                </a:path>
              </a:pathLst>
            </a:custGeom>
            <a:solidFill>
              <a:srgbClr val="E5890A"/>
            </a:solidFill>
          </p:spPr>
        </p:sp>
        <p:sp>
          <p:nvSpPr>
            <p:cNvPr name="TextBox 7" id="7"/>
            <p:cNvSpPr txBox="true"/>
            <p:nvPr/>
          </p:nvSpPr>
          <p:spPr>
            <a:xfrm>
              <a:off x="0" y="79375"/>
              <a:ext cx="660400" cy="733425"/>
            </a:xfrm>
            <a:prstGeom prst="rect">
              <a:avLst/>
            </a:prstGeom>
          </p:spPr>
          <p:txBody>
            <a:bodyPr anchor="ctr" rtlCol="false" tIns="50800" lIns="50800" bIns="50800" rIns="50800"/>
            <a:lstStyle/>
            <a:p>
              <a:pPr algn="ctr">
                <a:lnSpc>
                  <a:spcPts val="2399"/>
                </a:lnSpc>
              </a:pPr>
            </a:p>
          </p:txBody>
        </p:sp>
      </p:grpSp>
      <p:grpSp>
        <p:nvGrpSpPr>
          <p:cNvPr name="Group 8" id="8"/>
          <p:cNvGrpSpPr>
            <a:grpSpLocks noChangeAspect="true"/>
          </p:cNvGrpSpPr>
          <p:nvPr/>
        </p:nvGrpSpPr>
        <p:grpSpPr>
          <a:xfrm rot="0">
            <a:off x="6735027" y="4039355"/>
            <a:ext cx="1238934" cy="1238934"/>
            <a:chOff x="0" y="0"/>
            <a:chExt cx="495300" cy="495300"/>
          </a:xfrm>
        </p:grpSpPr>
        <p:sp>
          <p:nvSpPr>
            <p:cNvPr name="Freeform 9" id="9"/>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10" id="10"/>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7D482A"/>
            </a:solidFill>
          </p:spPr>
        </p:sp>
      </p:grpSp>
      <p:sp>
        <p:nvSpPr>
          <p:cNvPr name="TextBox 11" id="11"/>
          <p:cNvSpPr txBox="true"/>
          <p:nvPr/>
        </p:nvSpPr>
        <p:spPr>
          <a:xfrm rot="0">
            <a:off x="1521045" y="3939290"/>
            <a:ext cx="4845330" cy="1564005"/>
          </a:xfrm>
          <a:prstGeom prst="rect">
            <a:avLst/>
          </a:prstGeom>
        </p:spPr>
        <p:txBody>
          <a:bodyPr anchor="t" rtlCol="false" tIns="0" lIns="0" bIns="0" rIns="0">
            <a:spAutoFit/>
          </a:bodyPr>
          <a:lstStyle/>
          <a:p>
            <a:pPr algn="r" marL="0" indent="0" lvl="0">
              <a:lnSpc>
                <a:spcPts val="2549"/>
              </a:lnSpc>
              <a:spcBef>
                <a:spcPct val="0"/>
              </a:spcBef>
            </a:pPr>
            <a:r>
              <a:rPr lang="en-US" sz="1699" spc="88">
                <a:solidFill>
                  <a:srgbClr val="000000"/>
                </a:solidFill>
                <a:latin typeface="Barlow SemiCondensed"/>
              </a:rPr>
              <a:t>Untuk meningkatkan pelanggan pada outlet yang transaksinya sedikit atau pada jam tertentu yang pelanggannya kurang dapat dilakukan dengan mengadakan  live musik atau event terntentu yang menarik minat customer.</a:t>
            </a:r>
          </a:p>
        </p:txBody>
      </p:sp>
      <p:sp>
        <p:nvSpPr>
          <p:cNvPr name="TextBox 12" id="12"/>
          <p:cNvSpPr txBox="true"/>
          <p:nvPr/>
        </p:nvSpPr>
        <p:spPr>
          <a:xfrm rot="0">
            <a:off x="4925574" y="2303315"/>
            <a:ext cx="8436851" cy="845821"/>
          </a:xfrm>
          <a:prstGeom prst="rect">
            <a:avLst/>
          </a:prstGeom>
        </p:spPr>
        <p:txBody>
          <a:bodyPr anchor="t" rtlCol="false" tIns="0" lIns="0" bIns="0" rIns="0">
            <a:spAutoFit/>
          </a:bodyPr>
          <a:lstStyle/>
          <a:p>
            <a:pPr algn="ctr" marL="0" indent="0" lvl="0">
              <a:lnSpc>
                <a:spcPts val="3449"/>
              </a:lnSpc>
              <a:spcBef>
                <a:spcPct val="0"/>
              </a:spcBef>
            </a:pPr>
            <a:r>
              <a:rPr lang="en-US" sz="2299" spc="119">
                <a:solidFill>
                  <a:srgbClr val="603218"/>
                </a:solidFill>
                <a:latin typeface="Barlow SemiCondensed"/>
              </a:rPr>
              <a:t>Berdasarkan data yang telah dianalisa maka dapat disimpulkan sebagai berikut:</a:t>
            </a:r>
          </a:p>
        </p:txBody>
      </p:sp>
      <p:grpSp>
        <p:nvGrpSpPr>
          <p:cNvPr name="Group 13" id="13"/>
          <p:cNvGrpSpPr>
            <a:grpSpLocks noChangeAspect="true"/>
          </p:cNvGrpSpPr>
          <p:nvPr/>
        </p:nvGrpSpPr>
        <p:grpSpPr>
          <a:xfrm rot="0">
            <a:off x="10407623" y="5503295"/>
            <a:ext cx="1238934" cy="1238934"/>
            <a:chOff x="0" y="0"/>
            <a:chExt cx="495300" cy="495300"/>
          </a:xfrm>
        </p:grpSpPr>
        <p:sp>
          <p:nvSpPr>
            <p:cNvPr name="Freeform 14" id="14"/>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15" id="15"/>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E5890A"/>
            </a:solidFill>
          </p:spPr>
        </p:sp>
      </p:grpSp>
      <p:grpSp>
        <p:nvGrpSpPr>
          <p:cNvPr name="Group 16" id="16"/>
          <p:cNvGrpSpPr/>
          <p:nvPr/>
        </p:nvGrpSpPr>
        <p:grpSpPr>
          <a:xfrm rot="-5400000">
            <a:off x="7174928" y="6303522"/>
            <a:ext cx="1463940" cy="2566361"/>
            <a:chOff x="0" y="0"/>
            <a:chExt cx="660400" cy="1157715"/>
          </a:xfrm>
        </p:grpSpPr>
        <p:sp>
          <p:nvSpPr>
            <p:cNvPr name="Freeform 17" id="17"/>
            <p:cNvSpPr/>
            <p:nvPr/>
          </p:nvSpPr>
          <p:spPr>
            <a:xfrm flipH="false" flipV="false" rot="0">
              <a:off x="0" y="0"/>
              <a:ext cx="660400" cy="1157715"/>
            </a:xfrm>
            <a:custGeom>
              <a:avLst/>
              <a:gdLst/>
              <a:ahLst/>
              <a:cxnLst/>
              <a:rect r="r" b="b" t="t" l="l"/>
              <a:pathLst>
                <a:path h="115771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164"/>
                  </a:cubicBezTo>
                  <a:lnTo>
                    <a:pt x="660400" y="1157715"/>
                  </a:lnTo>
                  <a:lnTo>
                    <a:pt x="0" y="1157715"/>
                  </a:lnTo>
                  <a:lnTo>
                    <a:pt x="0" y="336773"/>
                  </a:lnTo>
                  <a:cubicBezTo>
                    <a:pt x="1782" y="185660"/>
                    <a:pt x="93019" y="64045"/>
                    <a:pt x="220252" y="19070"/>
                  </a:cubicBezTo>
                  <a:close/>
                </a:path>
              </a:pathLst>
            </a:custGeom>
            <a:solidFill>
              <a:srgbClr val="AF6703"/>
            </a:solidFill>
          </p:spPr>
        </p:sp>
        <p:sp>
          <p:nvSpPr>
            <p:cNvPr name="TextBox 18" id="18"/>
            <p:cNvSpPr txBox="true"/>
            <p:nvPr/>
          </p:nvSpPr>
          <p:spPr>
            <a:xfrm>
              <a:off x="0" y="79375"/>
              <a:ext cx="660400" cy="733425"/>
            </a:xfrm>
            <a:prstGeom prst="rect">
              <a:avLst/>
            </a:prstGeom>
          </p:spPr>
          <p:txBody>
            <a:bodyPr anchor="ctr" rtlCol="false" tIns="50800" lIns="50800" bIns="50800" rIns="50800"/>
            <a:lstStyle/>
            <a:p>
              <a:pPr algn="ctr">
                <a:lnSpc>
                  <a:spcPts val="2399"/>
                </a:lnSpc>
              </a:pPr>
            </a:p>
          </p:txBody>
        </p:sp>
      </p:grpSp>
      <p:grpSp>
        <p:nvGrpSpPr>
          <p:cNvPr name="Group 19" id="19"/>
          <p:cNvGrpSpPr>
            <a:grpSpLocks noChangeAspect="true"/>
          </p:cNvGrpSpPr>
          <p:nvPr/>
        </p:nvGrpSpPr>
        <p:grpSpPr>
          <a:xfrm rot="0">
            <a:off x="6735027" y="6967235"/>
            <a:ext cx="1238934" cy="1238934"/>
            <a:chOff x="0" y="0"/>
            <a:chExt cx="495300" cy="495300"/>
          </a:xfrm>
        </p:grpSpPr>
        <p:sp>
          <p:nvSpPr>
            <p:cNvPr name="Freeform 20" id="20"/>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name="Freeform 21" id="21"/>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AF6703"/>
            </a:solidFill>
          </p:spPr>
        </p:sp>
      </p:grpSp>
      <p:sp>
        <p:nvSpPr>
          <p:cNvPr name="TextBox 22" id="22"/>
          <p:cNvSpPr txBox="true"/>
          <p:nvPr/>
        </p:nvSpPr>
        <p:spPr>
          <a:xfrm rot="0">
            <a:off x="1521045" y="7063780"/>
            <a:ext cx="4845330" cy="1322070"/>
          </a:xfrm>
          <a:prstGeom prst="rect">
            <a:avLst/>
          </a:prstGeom>
        </p:spPr>
        <p:txBody>
          <a:bodyPr anchor="t" rtlCol="false" tIns="0" lIns="0" bIns="0" rIns="0">
            <a:spAutoFit/>
          </a:bodyPr>
          <a:lstStyle/>
          <a:p>
            <a:pPr algn="r" marL="0" indent="0" lvl="0">
              <a:lnSpc>
                <a:spcPts val="2699"/>
              </a:lnSpc>
              <a:spcBef>
                <a:spcPct val="0"/>
              </a:spcBef>
            </a:pPr>
            <a:r>
              <a:rPr lang="en-US" sz="1799" spc="93">
                <a:solidFill>
                  <a:srgbClr val="000000"/>
                </a:solidFill>
                <a:latin typeface="Barlow SemiCondensed"/>
              </a:rPr>
              <a:t>Dalam menambah jumlah customer dapat dilakukan dengan memberikan poin kepada member setiap transaksi dan poin yang dimiliki bisa digunakan untuk berbelanja.</a:t>
            </a:r>
          </a:p>
        </p:txBody>
      </p:sp>
      <p:sp>
        <p:nvSpPr>
          <p:cNvPr name="TextBox 23" id="23"/>
          <p:cNvSpPr txBox="true"/>
          <p:nvPr/>
        </p:nvSpPr>
        <p:spPr>
          <a:xfrm rot="0">
            <a:off x="12028757" y="5333642"/>
            <a:ext cx="4738198" cy="1322070"/>
          </a:xfrm>
          <a:prstGeom prst="rect">
            <a:avLst/>
          </a:prstGeom>
        </p:spPr>
        <p:txBody>
          <a:bodyPr anchor="t" rtlCol="false" tIns="0" lIns="0" bIns="0" rIns="0">
            <a:spAutoFit/>
          </a:bodyPr>
          <a:lstStyle/>
          <a:p>
            <a:pPr marL="0" indent="0" lvl="0">
              <a:lnSpc>
                <a:spcPts val="2699"/>
              </a:lnSpc>
              <a:spcBef>
                <a:spcPct val="0"/>
              </a:spcBef>
            </a:pPr>
            <a:r>
              <a:rPr lang="en-US" sz="1799" spc="93">
                <a:solidFill>
                  <a:srgbClr val="000000"/>
                </a:solidFill>
                <a:latin typeface="Barlow SemiCondensed"/>
              </a:rPr>
              <a:t>Untuk meningkatkan transaksi pada beberapa produk dan ukuran yang traksaksinya sangat minim dapat dilakukan dengan melakukan bundling pada beberapa produk.</a:t>
            </a:r>
          </a:p>
        </p:txBody>
      </p:sp>
      <p:sp>
        <p:nvSpPr>
          <p:cNvPr name="Freeform 24" id="24"/>
          <p:cNvSpPr/>
          <p:nvPr/>
        </p:nvSpPr>
        <p:spPr>
          <a:xfrm flipH="false" flipV="false" rot="0">
            <a:off x="1028700" y="791243"/>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Freeform 25" id="25"/>
          <p:cNvSpPr/>
          <p:nvPr/>
        </p:nvSpPr>
        <p:spPr>
          <a:xfrm flipH="false" flipV="false" rot="0">
            <a:off x="15610408" y="791243"/>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TextBox 26" id="26"/>
          <p:cNvSpPr txBox="true"/>
          <p:nvPr/>
        </p:nvSpPr>
        <p:spPr>
          <a:xfrm rot="0">
            <a:off x="5780801" y="1250458"/>
            <a:ext cx="6381501" cy="902400"/>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Recomendation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74076" y="-31921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86256" y="1007877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10661" y="-2079748"/>
            <a:ext cx="12477730" cy="12477730"/>
          </a:xfrm>
          <a:custGeom>
            <a:avLst/>
            <a:gdLst/>
            <a:ahLst/>
            <a:cxnLst/>
            <a:rect r="r" b="b" t="t" l="l"/>
            <a:pathLst>
              <a:path h="12477730" w="12477730">
                <a:moveTo>
                  <a:pt x="0" y="0"/>
                </a:moveTo>
                <a:lnTo>
                  <a:pt x="12477730" y="0"/>
                </a:lnTo>
                <a:lnTo>
                  <a:pt x="12477730" y="12477730"/>
                </a:lnTo>
                <a:lnTo>
                  <a:pt x="0" y="124777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079383" y="6092521"/>
            <a:ext cx="4320567" cy="891285"/>
            <a:chOff x="0" y="0"/>
            <a:chExt cx="1383088" cy="285316"/>
          </a:xfrm>
        </p:grpSpPr>
        <p:sp>
          <p:nvSpPr>
            <p:cNvPr name="Freeform 7" id="7"/>
            <p:cNvSpPr/>
            <p:nvPr/>
          </p:nvSpPr>
          <p:spPr>
            <a:xfrm flipH="false" flipV="false" rot="0">
              <a:off x="0" y="0"/>
              <a:ext cx="1383088" cy="285316"/>
            </a:xfrm>
            <a:custGeom>
              <a:avLst/>
              <a:gdLst/>
              <a:ahLst/>
              <a:cxnLst/>
              <a:rect r="r" b="b" t="t" l="l"/>
              <a:pathLst>
                <a:path h="285316" w="1383088">
                  <a:moveTo>
                    <a:pt x="0" y="0"/>
                  </a:moveTo>
                  <a:lnTo>
                    <a:pt x="1383088" y="0"/>
                  </a:lnTo>
                  <a:lnTo>
                    <a:pt x="1383088" y="285316"/>
                  </a:lnTo>
                  <a:lnTo>
                    <a:pt x="0" y="285316"/>
                  </a:lnTo>
                  <a:close/>
                </a:path>
              </a:pathLst>
            </a:custGeom>
            <a:solidFill>
              <a:srgbClr val="000000">
                <a:alpha val="0"/>
              </a:srgbClr>
            </a:solidFill>
            <a:ln w="38100">
              <a:solidFill>
                <a:srgbClr val="FFFFFF"/>
              </a:solidFill>
            </a:ln>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100"/>
                </a:lnSpc>
              </a:pPr>
            </a:p>
          </p:txBody>
        </p:sp>
      </p:grpSp>
      <p:sp>
        <p:nvSpPr>
          <p:cNvPr name="Freeform 9" id="9"/>
          <p:cNvSpPr/>
          <p:nvPr/>
        </p:nvSpPr>
        <p:spPr>
          <a:xfrm flipH="false" flipV="false" rot="0">
            <a:off x="8568973" y="1367697"/>
            <a:ext cx="7551606" cy="7551606"/>
          </a:xfrm>
          <a:custGeom>
            <a:avLst/>
            <a:gdLst/>
            <a:ahLst/>
            <a:cxnLst/>
            <a:rect r="r" b="b" t="t" l="l"/>
            <a:pathLst>
              <a:path h="7551606" w="7551606">
                <a:moveTo>
                  <a:pt x="0" y="0"/>
                </a:moveTo>
                <a:lnTo>
                  <a:pt x="7551606" y="0"/>
                </a:lnTo>
                <a:lnTo>
                  <a:pt x="7551606" y="7551606"/>
                </a:lnTo>
                <a:lnTo>
                  <a:pt x="0" y="7551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410201" y="1028700"/>
            <a:ext cx="8495071" cy="8229600"/>
          </a:xfrm>
          <a:custGeom>
            <a:avLst/>
            <a:gdLst/>
            <a:ahLst/>
            <a:cxnLst/>
            <a:rect r="r" b="b" t="t" l="l"/>
            <a:pathLst>
              <a:path h="8229600" w="8495071">
                <a:moveTo>
                  <a:pt x="0" y="0"/>
                </a:moveTo>
                <a:lnTo>
                  <a:pt x="8495071" y="0"/>
                </a:lnTo>
                <a:lnTo>
                  <a:pt x="8495071" y="8229600"/>
                </a:lnTo>
                <a:lnTo>
                  <a:pt x="0" y="8229600"/>
                </a:lnTo>
                <a:lnTo>
                  <a:pt x="0" y="0"/>
                </a:lnTo>
                <a:close/>
              </a:path>
            </a:pathLst>
          </a:custGeom>
          <a:blipFill>
            <a:blip r:embed="rId9"/>
            <a:stretch>
              <a:fillRect l="0" t="0" r="0" b="0"/>
            </a:stretch>
          </a:blipFill>
        </p:spPr>
      </p:sp>
      <p:sp>
        <p:nvSpPr>
          <p:cNvPr name="TextBox 11" id="11"/>
          <p:cNvSpPr txBox="true"/>
          <p:nvPr/>
        </p:nvSpPr>
        <p:spPr>
          <a:xfrm rot="0">
            <a:off x="2079383" y="4088371"/>
            <a:ext cx="6381501" cy="902400"/>
          </a:xfrm>
          <a:prstGeom prst="rect">
            <a:avLst/>
          </a:prstGeom>
        </p:spPr>
        <p:txBody>
          <a:bodyPr anchor="t" rtlCol="false" tIns="0" lIns="0" bIns="0" rIns="0">
            <a:spAutoFit/>
          </a:bodyPr>
          <a:lstStyle/>
          <a:p>
            <a:pPr>
              <a:lnSpc>
                <a:spcPts val="7486"/>
              </a:lnSpc>
            </a:pPr>
            <a:r>
              <a:rPr lang="en-US" sz="5347">
                <a:solidFill>
                  <a:srgbClr val="FFFFFF"/>
                </a:solidFill>
                <a:latin typeface="Fraunces Bold"/>
              </a:rPr>
              <a:t>THANK YOU</a:t>
            </a:r>
          </a:p>
        </p:txBody>
      </p:sp>
      <p:sp>
        <p:nvSpPr>
          <p:cNvPr name="TextBox 12" id="12"/>
          <p:cNvSpPr txBox="true"/>
          <p:nvPr/>
        </p:nvSpPr>
        <p:spPr>
          <a:xfrm rot="0">
            <a:off x="2079383" y="5257471"/>
            <a:ext cx="4078771" cy="506350"/>
          </a:xfrm>
          <a:prstGeom prst="rect">
            <a:avLst/>
          </a:prstGeom>
        </p:spPr>
        <p:txBody>
          <a:bodyPr anchor="t" rtlCol="false" tIns="0" lIns="0" bIns="0" rIns="0">
            <a:spAutoFit/>
          </a:bodyPr>
          <a:lstStyle/>
          <a:p>
            <a:pPr>
              <a:lnSpc>
                <a:spcPts val="4115"/>
              </a:lnSpc>
            </a:pPr>
            <a:r>
              <a:rPr lang="en-US" sz="2939">
                <a:solidFill>
                  <a:srgbClr val="FFFFFF"/>
                </a:solidFill>
                <a:latin typeface="HK Grotesk Light"/>
              </a:rPr>
              <a:t>Analysis by Griya Jitri</a:t>
            </a:r>
          </a:p>
        </p:txBody>
      </p:sp>
      <p:sp>
        <p:nvSpPr>
          <p:cNvPr name="TextBox 13" id="13"/>
          <p:cNvSpPr txBox="true"/>
          <p:nvPr/>
        </p:nvSpPr>
        <p:spPr>
          <a:xfrm rot="0">
            <a:off x="2320578" y="6218150"/>
            <a:ext cx="3596380" cy="548349"/>
          </a:xfrm>
          <a:prstGeom prst="rect">
            <a:avLst/>
          </a:prstGeom>
        </p:spPr>
        <p:txBody>
          <a:bodyPr anchor="t" rtlCol="false" tIns="0" lIns="0" bIns="0" rIns="0">
            <a:spAutoFit/>
          </a:bodyPr>
          <a:lstStyle/>
          <a:p>
            <a:pPr algn="ctr">
              <a:lnSpc>
                <a:spcPts val="4426"/>
              </a:lnSpc>
            </a:pPr>
            <a:r>
              <a:rPr lang="en-US" sz="3161">
                <a:solidFill>
                  <a:srgbClr val="FFFFFF"/>
                </a:solidFill>
                <a:latin typeface="Nunito Sans Ultra-Bold"/>
              </a:rPr>
              <a:t>Portofolio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74076" y="-31921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86256" y="1007877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2217" y="1655328"/>
            <a:ext cx="7417950" cy="7306681"/>
          </a:xfrm>
          <a:custGeom>
            <a:avLst/>
            <a:gdLst/>
            <a:ahLst/>
            <a:cxnLst/>
            <a:rect r="r" b="b" t="t" l="l"/>
            <a:pathLst>
              <a:path h="7306681" w="7417950">
                <a:moveTo>
                  <a:pt x="0" y="0"/>
                </a:moveTo>
                <a:lnTo>
                  <a:pt x="7417950" y="0"/>
                </a:lnTo>
                <a:lnTo>
                  <a:pt x="7417950" y="7306681"/>
                </a:lnTo>
                <a:lnTo>
                  <a:pt x="0" y="7306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670167" y="2219797"/>
            <a:ext cx="6381501" cy="902400"/>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Business Case</a:t>
            </a:r>
          </a:p>
        </p:txBody>
      </p:sp>
      <p:sp>
        <p:nvSpPr>
          <p:cNvPr name="TextBox 6" id="6"/>
          <p:cNvSpPr txBox="true"/>
          <p:nvPr/>
        </p:nvSpPr>
        <p:spPr>
          <a:xfrm rot="0">
            <a:off x="8520529" y="3538128"/>
            <a:ext cx="8096303" cy="4359759"/>
          </a:xfrm>
          <a:prstGeom prst="rect">
            <a:avLst/>
          </a:prstGeom>
        </p:spPr>
        <p:txBody>
          <a:bodyPr anchor="t" rtlCol="false" tIns="0" lIns="0" bIns="0" rIns="0">
            <a:spAutoFit/>
          </a:bodyPr>
          <a:lstStyle/>
          <a:p>
            <a:pPr algn="just">
              <a:lnSpc>
                <a:spcPts val="3480"/>
              </a:lnSpc>
              <a:spcBef>
                <a:spcPct val="0"/>
              </a:spcBef>
            </a:pPr>
            <a:r>
              <a:rPr lang="en-US" sz="2320" spc="120">
                <a:solidFill>
                  <a:srgbClr val="AF6703"/>
                </a:solidFill>
                <a:latin typeface="Barlow SemiCondensed"/>
              </a:rPr>
              <a:t>Diasumsikan anda adalah calon data analyst yang akan melamar pada perusahaan coffee shop. Perusahaan tersebut memberi data sampel penjualan kopi, namun hanya dalam lingkup rentang waktu tertentu. Data yang anda dapatkan adalah data terkait profiling dari setiap pelanggan, transaksi berdasarkan produk, inventory beberapa produk, dan daftar outlet. User perusahaan tersebut memberikan tugas, agar anda sebagai tim data bisa menemukan keanehan, insight dari data, serta bisa memberikan rekomendasi terhadap perusahaan tersebut.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74076" y="-31921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86256" y="10078771"/>
            <a:ext cx="1596057" cy="638423"/>
          </a:xfrm>
          <a:custGeom>
            <a:avLst/>
            <a:gdLst/>
            <a:ahLst/>
            <a:cxnLst/>
            <a:rect r="r" b="b" t="t" l="l"/>
            <a:pathLst>
              <a:path h="638423" w="1596057">
                <a:moveTo>
                  <a:pt x="0" y="0"/>
                </a:moveTo>
                <a:lnTo>
                  <a:pt x="1596057" y="0"/>
                </a:lnTo>
                <a:lnTo>
                  <a:pt x="1596057" y="638422"/>
                </a:lnTo>
                <a:lnTo>
                  <a:pt x="0" y="638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55858" y="4801657"/>
            <a:ext cx="385689" cy="513990"/>
          </a:xfrm>
          <a:custGeom>
            <a:avLst/>
            <a:gdLst/>
            <a:ahLst/>
            <a:cxnLst/>
            <a:rect r="r" b="b" t="t" l="l"/>
            <a:pathLst>
              <a:path h="513990" w="385689">
                <a:moveTo>
                  <a:pt x="0" y="0"/>
                </a:moveTo>
                <a:lnTo>
                  <a:pt x="385689" y="0"/>
                </a:lnTo>
                <a:lnTo>
                  <a:pt x="385689" y="513990"/>
                </a:lnTo>
                <a:lnTo>
                  <a:pt x="0" y="513990"/>
                </a:lnTo>
                <a:lnTo>
                  <a:pt x="0" y="0"/>
                </a:lnTo>
                <a:close/>
              </a:path>
            </a:pathLst>
          </a:custGeom>
          <a:blipFill>
            <a:blip r:embed="rId6"/>
            <a:stretch>
              <a:fillRect l="0" t="-530" r="0" b="-530"/>
            </a:stretch>
          </a:blipFill>
        </p:spPr>
      </p:sp>
      <p:sp>
        <p:nvSpPr>
          <p:cNvPr name="TextBox 5" id="5"/>
          <p:cNvSpPr txBox="true"/>
          <p:nvPr/>
        </p:nvSpPr>
        <p:spPr>
          <a:xfrm rot="0">
            <a:off x="6207966" y="3090313"/>
            <a:ext cx="6381501" cy="902400"/>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Business Problem</a:t>
            </a:r>
          </a:p>
        </p:txBody>
      </p:sp>
      <p:sp>
        <p:nvSpPr>
          <p:cNvPr name="TextBox 6" id="6"/>
          <p:cNvSpPr txBox="true"/>
          <p:nvPr/>
        </p:nvSpPr>
        <p:spPr>
          <a:xfrm rot="0">
            <a:off x="5941617" y="4630887"/>
            <a:ext cx="8096303" cy="854559"/>
          </a:xfrm>
          <a:prstGeom prst="rect">
            <a:avLst/>
          </a:prstGeom>
        </p:spPr>
        <p:txBody>
          <a:bodyPr anchor="t" rtlCol="false" tIns="0" lIns="0" bIns="0" rIns="0">
            <a:spAutoFit/>
          </a:bodyPr>
          <a:lstStyle/>
          <a:p>
            <a:pPr algn="just">
              <a:lnSpc>
                <a:spcPts val="3480"/>
              </a:lnSpc>
              <a:spcBef>
                <a:spcPct val="0"/>
              </a:spcBef>
            </a:pPr>
            <a:r>
              <a:rPr lang="en-US" sz="2320" spc="120">
                <a:solidFill>
                  <a:srgbClr val="AF6703"/>
                </a:solidFill>
                <a:latin typeface="Barlow SemiCondensed"/>
              </a:rPr>
              <a:t>Peurahaan membutuhkan informasi mengenai trend penjualan pada masing-masing outlet.</a:t>
            </a:r>
          </a:p>
        </p:txBody>
      </p:sp>
      <p:sp>
        <p:nvSpPr>
          <p:cNvPr name="TextBox 7" id="7"/>
          <p:cNvSpPr txBox="true"/>
          <p:nvPr/>
        </p:nvSpPr>
        <p:spPr>
          <a:xfrm rot="0">
            <a:off x="5941617" y="6533608"/>
            <a:ext cx="8096303" cy="854559"/>
          </a:xfrm>
          <a:prstGeom prst="rect">
            <a:avLst/>
          </a:prstGeom>
        </p:spPr>
        <p:txBody>
          <a:bodyPr anchor="t" rtlCol="false" tIns="0" lIns="0" bIns="0" rIns="0">
            <a:spAutoFit/>
          </a:bodyPr>
          <a:lstStyle/>
          <a:p>
            <a:pPr algn="just">
              <a:lnSpc>
                <a:spcPts val="3480"/>
              </a:lnSpc>
              <a:spcBef>
                <a:spcPct val="0"/>
              </a:spcBef>
            </a:pPr>
            <a:r>
              <a:rPr lang="en-US" sz="2320" spc="120">
                <a:solidFill>
                  <a:srgbClr val="AF6703"/>
                </a:solidFill>
                <a:latin typeface="Barlow SemiCondensed"/>
              </a:rPr>
              <a:t>Perusahan ingin memonitoring jumlah transaksi terbanyak ada pada pukul berapa saja.</a:t>
            </a:r>
          </a:p>
        </p:txBody>
      </p:sp>
      <p:sp>
        <p:nvSpPr>
          <p:cNvPr name="Freeform 8" id="8"/>
          <p:cNvSpPr/>
          <p:nvPr/>
        </p:nvSpPr>
        <p:spPr>
          <a:xfrm flipH="false" flipV="false" rot="0">
            <a:off x="5355858" y="6704377"/>
            <a:ext cx="385689" cy="513990"/>
          </a:xfrm>
          <a:custGeom>
            <a:avLst/>
            <a:gdLst/>
            <a:ahLst/>
            <a:cxnLst/>
            <a:rect r="r" b="b" t="t" l="l"/>
            <a:pathLst>
              <a:path h="513990" w="385689">
                <a:moveTo>
                  <a:pt x="0" y="0"/>
                </a:moveTo>
                <a:lnTo>
                  <a:pt x="385689" y="0"/>
                </a:lnTo>
                <a:lnTo>
                  <a:pt x="385689" y="513990"/>
                </a:lnTo>
                <a:lnTo>
                  <a:pt x="0" y="513990"/>
                </a:lnTo>
                <a:lnTo>
                  <a:pt x="0" y="0"/>
                </a:lnTo>
                <a:close/>
              </a:path>
            </a:pathLst>
          </a:custGeom>
          <a:blipFill>
            <a:blip r:embed="rId6"/>
            <a:stretch>
              <a:fillRect l="0" t="-530" r="0" b="-530"/>
            </a:stretch>
          </a:blipFill>
        </p:spPr>
      </p:sp>
      <p:sp>
        <p:nvSpPr>
          <p:cNvPr name="TextBox 9" id="9"/>
          <p:cNvSpPr txBox="true"/>
          <p:nvPr/>
        </p:nvSpPr>
        <p:spPr>
          <a:xfrm rot="0">
            <a:off x="5941617" y="5582248"/>
            <a:ext cx="8096303" cy="854559"/>
          </a:xfrm>
          <a:prstGeom prst="rect">
            <a:avLst/>
          </a:prstGeom>
        </p:spPr>
        <p:txBody>
          <a:bodyPr anchor="t" rtlCol="false" tIns="0" lIns="0" bIns="0" rIns="0">
            <a:spAutoFit/>
          </a:bodyPr>
          <a:lstStyle/>
          <a:p>
            <a:pPr algn="just">
              <a:lnSpc>
                <a:spcPts val="3480"/>
              </a:lnSpc>
              <a:spcBef>
                <a:spcPct val="0"/>
              </a:spcBef>
            </a:pPr>
            <a:r>
              <a:rPr lang="en-US" sz="2320" spc="120">
                <a:solidFill>
                  <a:srgbClr val="AF6703"/>
                </a:solidFill>
                <a:latin typeface="Barlow SemiCondensed"/>
              </a:rPr>
              <a:t>Perusahaan ingin mengetahui tipe generasi yang paling banyak melakukan transaksi.</a:t>
            </a:r>
          </a:p>
        </p:txBody>
      </p:sp>
      <p:sp>
        <p:nvSpPr>
          <p:cNvPr name="Freeform 10" id="10"/>
          <p:cNvSpPr/>
          <p:nvPr/>
        </p:nvSpPr>
        <p:spPr>
          <a:xfrm flipH="false" flipV="false" rot="0">
            <a:off x="5355858" y="5753017"/>
            <a:ext cx="385689" cy="513990"/>
          </a:xfrm>
          <a:custGeom>
            <a:avLst/>
            <a:gdLst/>
            <a:ahLst/>
            <a:cxnLst/>
            <a:rect r="r" b="b" t="t" l="l"/>
            <a:pathLst>
              <a:path h="513990" w="385689">
                <a:moveTo>
                  <a:pt x="0" y="0"/>
                </a:moveTo>
                <a:lnTo>
                  <a:pt x="385689" y="0"/>
                </a:lnTo>
                <a:lnTo>
                  <a:pt x="385689" y="513990"/>
                </a:lnTo>
                <a:lnTo>
                  <a:pt x="0" y="513990"/>
                </a:lnTo>
                <a:lnTo>
                  <a:pt x="0" y="0"/>
                </a:lnTo>
                <a:close/>
              </a:path>
            </a:pathLst>
          </a:custGeom>
          <a:blipFill>
            <a:blip r:embed="rId6"/>
            <a:stretch>
              <a:fillRect l="0" t="-530" r="0" b="-530"/>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215511"/>
            <a:ext cx="2726144" cy="642923"/>
            <a:chOff x="0" y="0"/>
            <a:chExt cx="717997" cy="169329"/>
          </a:xfrm>
        </p:grpSpPr>
        <p:sp>
          <p:nvSpPr>
            <p:cNvPr name="Freeform 3" id="3"/>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E5890A"/>
            </a:solidFill>
          </p:spPr>
        </p:sp>
        <p:sp>
          <p:nvSpPr>
            <p:cNvPr name="TextBox 4" id="4"/>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4404814" y="4215511"/>
            <a:ext cx="2726144" cy="642923"/>
            <a:chOff x="0" y="0"/>
            <a:chExt cx="717997" cy="169329"/>
          </a:xfrm>
        </p:grpSpPr>
        <p:sp>
          <p:nvSpPr>
            <p:cNvPr name="Freeform 6" id="6"/>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7D482A"/>
            </a:solidFill>
          </p:spPr>
        </p:sp>
        <p:sp>
          <p:nvSpPr>
            <p:cNvPr name="TextBox 7" id="7"/>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7780928" y="4215511"/>
            <a:ext cx="2726144" cy="642923"/>
            <a:chOff x="0" y="0"/>
            <a:chExt cx="717997" cy="169329"/>
          </a:xfrm>
        </p:grpSpPr>
        <p:sp>
          <p:nvSpPr>
            <p:cNvPr name="Freeform 9" id="9"/>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6D6643"/>
            </a:solidFill>
          </p:spPr>
        </p:sp>
        <p:sp>
          <p:nvSpPr>
            <p:cNvPr name="TextBox 10" id="10"/>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11" id="11"/>
          <p:cNvGrpSpPr/>
          <p:nvPr/>
        </p:nvGrpSpPr>
        <p:grpSpPr>
          <a:xfrm rot="0">
            <a:off x="11157042" y="4215511"/>
            <a:ext cx="2726144" cy="642923"/>
            <a:chOff x="0" y="0"/>
            <a:chExt cx="717997" cy="169329"/>
          </a:xfrm>
        </p:grpSpPr>
        <p:sp>
          <p:nvSpPr>
            <p:cNvPr name="Freeform 12" id="12"/>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AF6703"/>
            </a:solidFill>
          </p:spPr>
        </p:sp>
        <p:sp>
          <p:nvSpPr>
            <p:cNvPr name="TextBox 13" id="13"/>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0">
            <a:off x="14533156" y="4215511"/>
            <a:ext cx="2726144" cy="642923"/>
            <a:chOff x="0" y="0"/>
            <a:chExt cx="717997" cy="169329"/>
          </a:xfrm>
        </p:grpSpPr>
        <p:sp>
          <p:nvSpPr>
            <p:cNvPr name="Freeform 15" id="15"/>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BB6464"/>
            </a:solidFill>
          </p:spPr>
        </p:sp>
        <p:sp>
          <p:nvSpPr>
            <p:cNvPr name="TextBox 16" id="16"/>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17" id="17"/>
          <p:cNvGrpSpPr/>
          <p:nvPr/>
        </p:nvGrpSpPr>
        <p:grpSpPr>
          <a:xfrm rot="0">
            <a:off x="2391772" y="6534750"/>
            <a:ext cx="2726144" cy="642923"/>
            <a:chOff x="0" y="0"/>
            <a:chExt cx="717997" cy="169329"/>
          </a:xfrm>
        </p:grpSpPr>
        <p:sp>
          <p:nvSpPr>
            <p:cNvPr name="Freeform 18" id="18"/>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E5890A"/>
            </a:solidFill>
          </p:spPr>
        </p:sp>
        <p:sp>
          <p:nvSpPr>
            <p:cNvPr name="TextBox 19" id="19"/>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20" id="20"/>
          <p:cNvGrpSpPr/>
          <p:nvPr/>
        </p:nvGrpSpPr>
        <p:grpSpPr>
          <a:xfrm rot="0">
            <a:off x="5767886" y="6534750"/>
            <a:ext cx="2726144" cy="642923"/>
            <a:chOff x="0" y="0"/>
            <a:chExt cx="717997" cy="169329"/>
          </a:xfrm>
        </p:grpSpPr>
        <p:sp>
          <p:nvSpPr>
            <p:cNvPr name="Freeform 21" id="21"/>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7D482A"/>
            </a:solidFill>
          </p:spPr>
        </p:sp>
        <p:sp>
          <p:nvSpPr>
            <p:cNvPr name="TextBox 22" id="22"/>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23" id="23"/>
          <p:cNvGrpSpPr/>
          <p:nvPr/>
        </p:nvGrpSpPr>
        <p:grpSpPr>
          <a:xfrm rot="0">
            <a:off x="9144000" y="6534750"/>
            <a:ext cx="2726144" cy="642923"/>
            <a:chOff x="0" y="0"/>
            <a:chExt cx="717997" cy="169329"/>
          </a:xfrm>
        </p:grpSpPr>
        <p:sp>
          <p:nvSpPr>
            <p:cNvPr name="Freeform 24" id="24"/>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6D6643"/>
            </a:solidFill>
          </p:spPr>
        </p:sp>
        <p:sp>
          <p:nvSpPr>
            <p:cNvPr name="TextBox 25" id="25"/>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grpSp>
        <p:nvGrpSpPr>
          <p:cNvPr name="Group 26" id="26"/>
          <p:cNvGrpSpPr/>
          <p:nvPr/>
        </p:nvGrpSpPr>
        <p:grpSpPr>
          <a:xfrm rot="0">
            <a:off x="12493481" y="6534750"/>
            <a:ext cx="2726144" cy="642923"/>
            <a:chOff x="0" y="0"/>
            <a:chExt cx="717997" cy="169329"/>
          </a:xfrm>
        </p:grpSpPr>
        <p:sp>
          <p:nvSpPr>
            <p:cNvPr name="Freeform 27" id="27"/>
            <p:cNvSpPr/>
            <p:nvPr/>
          </p:nvSpPr>
          <p:spPr>
            <a:xfrm flipH="false" flipV="false" rot="0">
              <a:off x="0" y="0"/>
              <a:ext cx="717997" cy="169329"/>
            </a:xfrm>
            <a:custGeom>
              <a:avLst/>
              <a:gdLst/>
              <a:ahLst/>
              <a:cxnLst/>
              <a:rect r="r" b="b" t="t" l="l"/>
              <a:pathLst>
                <a:path h="169329" w="717997">
                  <a:moveTo>
                    <a:pt x="717997" y="0"/>
                  </a:moveTo>
                  <a:lnTo>
                    <a:pt x="717997" y="55029"/>
                  </a:lnTo>
                  <a:lnTo>
                    <a:pt x="358998" y="169329"/>
                  </a:lnTo>
                  <a:lnTo>
                    <a:pt x="0" y="55029"/>
                  </a:lnTo>
                  <a:lnTo>
                    <a:pt x="0" y="0"/>
                  </a:lnTo>
                  <a:lnTo>
                    <a:pt x="717997" y="0"/>
                  </a:lnTo>
                  <a:close/>
                </a:path>
              </a:pathLst>
            </a:custGeom>
            <a:solidFill>
              <a:srgbClr val="AF6703"/>
            </a:solidFill>
          </p:spPr>
        </p:sp>
        <p:sp>
          <p:nvSpPr>
            <p:cNvPr name="TextBox 28" id="28"/>
            <p:cNvSpPr txBox="true"/>
            <p:nvPr/>
          </p:nvSpPr>
          <p:spPr>
            <a:xfrm>
              <a:off x="0" y="-47625"/>
              <a:ext cx="635000" cy="746125"/>
            </a:xfrm>
            <a:prstGeom prst="rect">
              <a:avLst/>
            </a:prstGeom>
          </p:spPr>
          <p:txBody>
            <a:bodyPr anchor="ctr" rtlCol="false" tIns="50800" lIns="50800" bIns="50800" rIns="50800"/>
            <a:lstStyle/>
            <a:p>
              <a:pPr algn="ctr">
                <a:lnSpc>
                  <a:spcPts val="2399"/>
                </a:lnSpc>
              </a:pPr>
            </a:p>
          </p:txBody>
        </p:sp>
      </p:grpSp>
      <p:sp>
        <p:nvSpPr>
          <p:cNvPr name="TextBox 29" id="29"/>
          <p:cNvSpPr txBox="true"/>
          <p:nvPr/>
        </p:nvSpPr>
        <p:spPr>
          <a:xfrm rot="0">
            <a:off x="1028700" y="5171405"/>
            <a:ext cx="2726144" cy="772795"/>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Mengindentifikasi permasalahan</a:t>
            </a:r>
          </a:p>
        </p:txBody>
      </p:sp>
      <p:sp>
        <p:nvSpPr>
          <p:cNvPr name="TextBox 30" id="30"/>
          <p:cNvSpPr txBox="true"/>
          <p:nvPr/>
        </p:nvSpPr>
        <p:spPr>
          <a:xfrm rot="0">
            <a:off x="4520682" y="2222247"/>
            <a:ext cx="9362504" cy="101219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9 METODOLOGI WHICH IS BEING USED IN THIS PROJECT</a:t>
            </a:r>
          </a:p>
        </p:txBody>
      </p:sp>
      <p:sp>
        <p:nvSpPr>
          <p:cNvPr name="TextBox 31" id="31"/>
          <p:cNvSpPr txBox="true"/>
          <p:nvPr/>
        </p:nvSpPr>
        <p:spPr>
          <a:xfrm rot="0">
            <a:off x="4404814" y="5171405"/>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Mengumpulkan data</a:t>
            </a:r>
          </a:p>
        </p:txBody>
      </p:sp>
      <p:sp>
        <p:nvSpPr>
          <p:cNvPr name="TextBox 32" id="32"/>
          <p:cNvSpPr txBox="true"/>
          <p:nvPr/>
        </p:nvSpPr>
        <p:spPr>
          <a:xfrm rot="0">
            <a:off x="7780928" y="5171405"/>
            <a:ext cx="2726144" cy="772795"/>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Memahami karakter data</a:t>
            </a:r>
          </a:p>
        </p:txBody>
      </p:sp>
      <p:sp>
        <p:nvSpPr>
          <p:cNvPr name="TextBox 33" id="33"/>
          <p:cNvSpPr txBox="true"/>
          <p:nvPr/>
        </p:nvSpPr>
        <p:spPr>
          <a:xfrm rot="0">
            <a:off x="11157042" y="5171405"/>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Data cleansing</a:t>
            </a:r>
          </a:p>
        </p:txBody>
      </p:sp>
      <p:sp>
        <p:nvSpPr>
          <p:cNvPr name="TextBox 34" id="34"/>
          <p:cNvSpPr txBox="true"/>
          <p:nvPr/>
        </p:nvSpPr>
        <p:spPr>
          <a:xfrm rot="0">
            <a:off x="14533156" y="5171405"/>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Data transformation</a:t>
            </a:r>
          </a:p>
        </p:txBody>
      </p:sp>
      <p:sp>
        <p:nvSpPr>
          <p:cNvPr name="TextBox 35" id="35"/>
          <p:cNvSpPr txBox="true"/>
          <p:nvPr/>
        </p:nvSpPr>
        <p:spPr>
          <a:xfrm rot="0">
            <a:off x="2391772" y="7490643"/>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penggabungan tabel</a:t>
            </a:r>
          </a:p>
        </p:txBody>
      </p:sp>
      <p:sp>
        <p:nvSpPr>
          <p:cNvPr name="TextBox 36" id="36"/>
          <p:cNvSpPr txBox="true"/>
          <p:nvPr/>
        </p:nvSpPr>
        <p:spPr>
          <a:xfrm rot="0">
            <a:off x="5767886" y="7490643"/>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Visualisasi data</a:t>
            </a:r>
          </a:p>
        </p:txBody>
      </p:sp>
      <p:sp>
        <p:nvSpPr>
          <p:cNvPr name="TextBox 37" id="37"/>
          <p:cNvSpPr txBox="true"/>
          <p:nvPr/>
        </p:nvSpPr>
        <p:spPr>
          <a:xfrm rot="0">
            <a:off x="9144000" y="7490643"/>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Evaluasi proses</a:t>
            </a:r>
          </a:p>
        </p:txBody>
      </p:sp>
      <p:sp>
        <p:nvSpPr>
          <p:cNvPr name="TextBox 38" id="38"/>
          <p:cNvSpPr txBox="true"/>
          <p:nvPr/>
        </p:nvSpPr>
        <p:spPr>
          <a:xfrm rot="0">
            <a:off x="12520114" y="7490643"/>
            <a:ext cx="2726144" cy="382270"/>
          </a:xfrm>
          <a:prstGeom prst="rect">
            <a:avLst/>
          </a:prstGeom>
        </p:spPr>
        <p:txBody>
          <a:bodyPr anchor="t" rtlCol="false" tIns="0" lIns="0" bIns="0" rIns="0">
            <a:spAutoFit/>
          </a:bodyPr>
          <a:lstStyle/>
          <a:p>
            <a:pPr algn="ctr" marL="0" indent="0" lvl="1">
              <a:lnSpc>
                <a:spcPts val="3079"/>
              </a:lnSpc>
              <a:spcBef>
                <a:spcPct val="0"/>
              </a:spcBef>
            </a:pPr>
            <a:r>
              <a:rPr lang="en-US" sz="2199" spc="70">
                <a:solidFill>
                  <a:srgbClr val="603218"/>
                </a:solidFill>
                <a:latin typeface="Barlow Semi-Bold"/>
              </a:rPr>
              <a:t>Rekomendasi</a:t>
            </a:r>
          </a:p>
        </p:txBody>
      </p:sp>
      <p:sp>
        <p:nvSpPr>
          <p:cNvPr name="TextBox 39" id="39"/>
          <p:cNvSpPr txBox="true"/>
          <p:nvPr/>
        </p:nvSpPr>
        <p:spPr>
          <a:xfrm rot="0">
            <a:off x="4685817" y="1217037"/>
            <a:ext cx="8916366" cy="902400"/>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Methodology Analyst</a:t>
            </a:r>
          </a:p>
        </p:txBody>
      </p:sp>
      <p:sp>
        <p:nvSpPr>
          <p:cNvPr name="TextBox 40" id="40"/>
          <p:cNvSpPr txBox="true"/>
          <p:nvPr/>
        </p:nvSpPr>
        <p:spPr>
          <a:xfrm rot="0">
            <a:off x="2342262" y="4315040"/>
            <a:ext cx="99020"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1</a:t>
            </a:r>
          </a:p>
        </p:txBody>
      </p:sp>
      <p:sp>
        <p:nvSpPr>
          <p:cNvPr name="TextBox 41" id="41"/>
          <p:cNvSpPr txBox="true"/>
          <p:nvPr/>
        </p:nvSpPr>
        <p:spPr>
          <a:xfrm rot="0">
            <a:off x="5694415" y="4315040"/>
            <a:ext cx="146943"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2</a:t>
            </a:r>
          </a:p>
        </p:txBody>
      </p:sp>
      <p:sp>
        <p:nvSpPr>
          <p:cNvPr name="TextBox 42" id="42"/>
          <p:cNvSpPr txBox="true"/>
          <p:nvPr/>
        </p:nvSpPr>
        <p:spPr>
          <a:xfrm rot="0">
            <a:off x="9066104" y="4315040"/>
            <a:ext cx="143768"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3</a:t>
            </a:r>
          </a:p>
        </p:txBody>
      </p:sp>
      <p:sp>
        <p:nvSpPr>
          <p:cNvPr name="TextBox 43" id="43"/>
          <p:cNvSpPr txBox="true"/>
          <p:nvPr/>
        </p:nvSpPr>
        <p:spPr>
          <a:xfrm rot="0">
            <a:off x="12433057" y="4315040"/>
            <a:ext cx="158948"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4</a:t>
            </a:r>
          </a:p>
        </p:txBody>
      </p:sp>
      <p:sp>
        <p:nvSpPr>
          <p:cNvPr name="TextBox 44" id="44"/>
          <p:cNvSpPr txBox="true"/>
          <p:nvPr/>
        </p:nvSpPr>
        <p:spPr>
          <a:xfrm rot="0">
            <a:off x="15814677" y="4315040"/>
            <a:ext cx="144066"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5</a:t>
            </a:r>
          </a:p>
        </p:txBody>
      </p:sp>
      <p:sp>
        <p:nvSpPr>
          <p:cNvPr name="TextBox 45" id="45"/>
          <p:cNvSpPr txBox="true"/>
          <p:nvPr/>
        </p:nvSpPr>
        <p:spPr>
          <a:xfrm rot="0">
            <a:off x="3682811" y="6634278"/>
            <a:ext cx="144066"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6</a:t>
            </a:r>
          </a:p>
        </p:txBody>
      </p:sp>
      <p:sp>
        <p:nvSpPr>
          <p:cNvPr name="TextBox 46" id="46"/>
          <p:cNvSpPr txBox="true"/>
          <p:nvPr/>
        </p:nvSpPr>
        <p:spPr>
          <a:xfrm rot="0">
            <a:off x="7063886" y="6634278"/>
            <a:ext cx="134144"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7</a:t>
            </a:r>
          </a:p>
        </p:txBody>
      </p:sp>
      <p:sp>
        <p:nvSpPr>
          <p:cNvPr name="TextBox 47" id="47"/>
          <p:cNvSpPr txBox="true"/>
          <p:nvPr/>
        </p:nvSpPr>
        <p:spPr>
          <a:xfrm rot="0">
            <a:off x="10434791" y="6634278"/>
            <a:ext cx="144562"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8</a:t>
            </a:r>
          </a:p>
        </p:txBody>
      </p:sp>
      <p:sp>
        <p:nvSpPr>
          <p:cNvPr name="TextBox 48" id="48"/>
          <p:cNvSpPr txBox="true"/>
          <p:nvPr/>
        </p:nvSpPr>
        <p:spPr>
          <a:xfrm rot="0">
            <a:off x="13785314" y="6634278"/>
            <a:ext cx="142478"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728710"/>
            <a:ext cx="1687937" cy="529590"/>
          </a:xfrm>
          <a:custGeom>
            <a:avLst/>
            <a:gdLst/>
            <a:ahLst/>
            <a:cxnLst/>
            <a:rect r="r" b="b" t="t" l="l"/>
            <a:pathLst>
              <a:path h="529590" w="1687937">
                <a:moveTo>
                  <a:pt x="0" y="0"/>
                </a:moveTo>
                <a:lnTo>
                  <a:pt x="1687937" y="0"/>
                </a:lnTo>
                <a:lnTo>
                  <a:pt x="1687937"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19759" y="3306071"/>
            <a:ext cx="4273323" cy="2772318"/>
          </a:xfrm>
          <a:custGeom>
            <a:avLst/>
            <a:gdLst/>
            <a:ahLst/>
            <a:cxnLst/>
            <a:rect r="r" b="b" t="t" l="l"/>
            <a:pathLst>
              <a:path h="2772318" w="4273323">
                <a:moveTo>
                  <a:pt x="0" y="0"/>
                </a:moveTo>
                <a:lnTo>
                  <a:pt x="4273323" y="0"/>
                </a:lnTo>
                <a:lnTo>
                  <a:pt x="4273323" y="2772319"/>
                </a:lnTo>
                <a:lnTo>
                  <a:pt x="0" y="2772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462748" y="6430815"/>
            <a:ext cx="9362504" cy="152654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FEMALE : 977</a:t>
            </a:r>
          </a:p>
          <a:p>
            <a:pPr algn="ctr">
              <a:lnSpc>
                <a:spcPts val="4060"/>
              </a:lnSpc>
            </a:pPr>
            <a:r>
              <a:rPr lang="en-US" sz="2900" spc="121">
                <a:solidFill>
                  <a:srgbClr val="603218"/>
                </a:solidFill>
                <a:latin typeface="Barlow Bold"/>
              </a:rPr>
              <a:t>MALE : 726</a:t>
            </a:r>
          </a:p>
          <a:p>
            <a:pPr algn="ctr">
              <a:lnSpc>
                <a:spcPts val="4060"/>
              </a:lnSpc>
            </a:pPr>
            <a:r>
              <a:rPr lang="en-US" sz="2900" spc="121">
                <a:solidFill>
                  <a:srgbClr val="603218"/>
                </a:solidFill>
                <a:latin typeface="Barlow Bold"/>
              </a:rPr>
              <a:t>N : 543</a:t>
            </a:r>
          </a:p>
        </p:txBody>
      </p:sp>
      <p:sp>
        <p:nvSpPr>
          <p:cNvPr name="TextBox 5" id="5"/>
          <p:cNvSpPr txBox="true"/>
          <p:nvPr/>
        </p:nvSpPr>
        <p:spPr>
          <a:xfrm rot="0">
            <a:off x="4721306" y="1441303"/>
            <a:ext cx="8916366" cy="902400"/>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Number of Customer</a:t>
            </a:r>
          </a:p>
        </p:txBody>
      </p:sp>
      <p:sp>
        <p:nvSpPr>
          <p:cNvPr name="TextBox 6" id="6"/>
          <p:cNvSpPr txBox="true"/>
          <p:nvPr/>
        </p:nvSpPr>
        <p:spPr>
          <a:xfrm rot="0">
            <a:off x="15814677" y="4315040"/>
            <a:ext cx="144066" cy="377191"/>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5</a:t>
            </a:r>
          </a:p>
        </p:txBody>
      </p:sp>
      <p:sp>
        <p:nvSpPr>
          <p:cNvPr name="TextBox 7" id="7"/>
          <p:cNvSpPr txBox="true"/>
          <p:nvPr/>
        </p:nvSpPr>
        <p:spPr>
          <a:xfrm rot="0">
            <a:off x="4275169" y="2398657"/>
            <a:ext cx="9362504" cy="49784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2.246</a:t>
            </a:r>
          </a:p>
        </p:txBody>
      </p:sp>
      <p:sp>
        <p:nvSpPr>
          <p:cNvPr name="Freeform 8" id="8"/>
          <p:cNvSpPr/>
          <p:nvPr/>
        </p:nvSpPr>
        <p:spPr>
          <a:xfrm flipH="false" flipV="false" rot="0">
            <a:off x="15571363" y="1028700"/>
            <a:ext cx="1687937" cy="529590"/>
          </a:xfrm>
          <a:custGeom>
            <a:avLst/>
            <a:gdLst/>
            <a:ahLst/>
            <a:cxnLst/>
            <a:rect r="r" b="b" t="t" l="l"/>
            <a:pathLst>
              <a:path h="529590" w="1687937">
                <a:moveTo>
                  <a:pt x="0" y="0"/>
                </a:moveTo>
                <a:lnTo>
                  <a:pt x="1687937" y="0"/>
                </a:lnTo>
                <a:lnTo>
                  <a:pt x="1687937"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728710"/>
            <a:ext cx="1687937" cy="529590"/>
          </a:xfrm>
          <a:custGeom>
            <a:avLst/>
            <a:gdLst/>
            <a:ahLst/>
            <a:cxnLst/>
            <a:rect r="r" b="b" t="t" l="l"/>
            <a:pathLst>
              <a:path h="529590" w="1687937">
                <a:moveTo>
                  <a:pt x="0" y="0"/>
                </a:moveTo>
                <a:lnTo>
                  <a:pt x="1687937" y="0"/>
                </a:lnTo>
                <a:lnTo>
                  <a:pt x="1687937"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71363" y="1028700"/>
            <a:ext cx="1687937" cy="529590"/>
          </a:xfrm>
          <a:custGeom>
            <a:avLst/>
            <a:gdLst/>
            <a:ahLst/>
            <a:cxnLst/>
            <a:rect r="r" b="b" t="t" l="l"/>
            <a:pathLst>
              <a:path h="529590" w="1687937">
                <a:moveTo>
                  <a:pt x="0" y="0"/>
                </a:moveTo>
                <a:lnTo>
                  <a:pt x="1687937" y="0"/>
                </a:lnTo>
                <a:lnTo>
                  <a:pt x="1687937"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45739" y="3932285"/>
            <a:ext cx="2801720" cy="2381462"/>
          </a:xfrm>
          <a:custGeom>
            <a:avLst/>
            <a:gdLst/>
            <a:ahLst/>
            <a:cxnLst/>
            <a:rect r="r" b="b" t="t" l="l"/>
            <a:pathLst>
              <a:path h="2381462" w="2801720">
                <a:moveTo>
                  <a:pt x="0" y="0"/>
                </a:moveTo>
                <a:lnTo>
                  <a:pt x="2801720" y="0"/>
                </a:lnTo>
                <a:lnTo>
                  <a:pt x="2801720" y="2381462"/>
                </a:lnTo>
                <a:lnTo>
                  <a:pt x="0" y="2381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543591" y="3932285"/>
            <a:ext cx="2825659" cy="2254997"/>
            <a:chOff x="0" y="0"/>
            <a:chExt cx="3767546" cy="3006663"/>
          </a:xfrm>
        </p:grpSpPr>
        <p:sp>
          <p:nvSpPr>
            <p:cNvPr name="Freeform 6" id="6"/>
            <p:cNvSpPr/>
            <p:nvPr/>
          </p:nvSpPr>
          <p:spPr>
            <a:xfrm flipH="false" flipV="false" rot="0">
              <a:off x="1106938" y="397335"/>
              <a:ext cx="1896666" cy="2487431"/>
            </a:xfrm>
            <a:custGeom>
              <a:avLst/>
              <a:gdLst/>
              <a:ahLst/>
              <a:cxnLst/>
              <a:rect r="r" b="b" t="t" l="l"/>
              <a:pathLst>
                <a:path h="2487431" w="1896666">
                  <a:moveTo>
                    <a:pt x="0" y="0"/>
                  </a:moveTo>
                  <a:lnTo>
                    <a:pt x="1896666" y="0"/>
                  </a:lnTo>
                  <a:lnTo>
                    <a:pt x="1896666" y="2487431"/>
                  </a:lnTo>
                  <a:lnTo>
                    <a:pt x="0" y="24874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36742">
              <a:off x="2456250" y="67649"/>
              <a:ext cx="1094708" cy="2871364"/>
            </a:xfrm>
            <a:custGeom>
              <a:avLst/>
              <a:gdLst/>
              <a:ahLst/>
              <a:cxnLst/>
              <a:rect r="r" b="b" t="t" l="l"/>
              <a:pathLst>
                <a:path h="2871364" w="1094708">
                  <a:moveTo>
                    <a:pt x="0" y="0"/>
                  </a:moveTo>
                  <a:lnTo>
                    <a:pt x="1094707" y="0"/>
                  </a:lnTo>
                  <a:lnTo>
                    <a:pt x="1094707" y="2871364"/>
                  </a:lnTo>
                  <a:lnTo>
                    <a:pt x="0" y="2871364"/>
                  </a:lnTo>
                  <a:lnTo>
                    <a:pt x="0" y="0"/>
                  </a:lnTo>
                  <a:close/>
                </a:path>
              </a:pathLst>
            </a:custGeom>
            <a:blipFill>
              <a:blip r:embed="rId8"/>
              <a:stretch>
                <a:fillRect l="0" t="0" r="0" b="0"/>
              </a:stretch>
            </a:blipFill>
          </p:spPr>
        </p:sp>
        <p:sp>
          <p:nvSpPr>
            <p:cNvPr name="Freeform 8" id="8"/>
            <p:cNvSpPr/>
            <p:nvPr/>
          </p:nvSpPr>
          <p:spPr>
            <a:xfrm flipH="false" flipV="false" rot="0">
              <a:off x="0" y="1669409"/>
              <a:ext cx="1422610" cy="1337253"/>
            </a:xfrm>
            <a:custGeom>
              <a:avLst/>
              <a:gdLst/>
              <a:ahLst/>
              <a:cxnLst/>
              <a:rect r="r" b="b" t="t" l="l"/>
              <a:pathLst>
                <a:path h="1337253" w="1422610">
                  <a:moveTo>
                    <a:pt x="0" y="0"/>
                  </a:moveTo>
                  <a:lnTo>
                    <a:pt x="1422610" y="0"/>
                  </a:lnTo>
                  <a:lnTo>
                    <a:pt x="1422610" y="1337254"/>
                  </a:lnTo>
                  <a:lnTo>
                    <a:pt x="0" y="1337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9" id="9"/>
          <p:cNvSpPr txBox="true"/>
          <p:nvPr/>
        </p:nvSpPr>
        <p:spPr>
          <a:xfrm rot="0">
            <a:off x="4498237" y="1198245"/>
            <a:ext cx="8916366" cy="1845375"/>
          </a:xfrm>
          <a:prstGeom prst="rect">
            <a:avLst/>
          </a:prstGeom>
        </p:spPr>
        <p:txBody>
          <a:bodyPr anchor="t" rtlCol="false" tIns="0" lIns="0" bIns="0" rIns="0">
            <a:spAutoFit/>
          </a:bodyPr>
          <a:lstStyle/>
          <a:p>
            <a:pPr algn="ctr">
              <a:lnSpc>
                <a:spcPts val="7486"/>
              </a:lnSpc>
            </a:pPr>
            <a:r>
              <a:rPr lang="en-US" sz="5347">
                <a:solidFill>
                  <a:srgbClr val="AF6703"/>
                </a:solidFill>
                <a:latin typeface="Fraunces Bold"/>
              </a:rPr>
              <a:t>Jumlah Transaksi dan Jumlah Produk</a:t>
            </a:r>
          </a:p>
        </p:txBody>
      </p:sp>
      <p:grpSp>
        <p:nvGrpSpPr>
          <p:cNvPr name="Group 10" id="10"/>
          <p:cNvGrpSpPr/>
          <p:nvPr/>
        </p:nvGrpSpPr>
        <p:grpSpPr>
          <a:xfrm rot="0">
            <a:off x="13422990" y="4291573"/>
            <a:ext cx="2775366" cy="1662887"/>
            <a:chOff x="0" y="0"/>
            <a:chExt cx="3700489" cy="2217182"/>
          </a:xfrm>
        </p:grpSpPr>
        <p:sp>
          <p:nvSpPr>
            <p:cNvPr name="Freeform 11" id="11"/>
            <p:cNvSpPr/>
            <p:nvPr/>
          </p:nvSpPr>
          <p:spPr>
            <a:xfrm flipH="false" flipV="false" rot="0">
              <a:off x="0" y="694339"/>
              <a:ext cx="2641968" cy="1429965"/>
            </a:xfrm>
            <a:custGeom>
              <a:avLst/>
              <a:gdLst/>
              <a:ahLst/>
              <a:cxnLst/>
              <a:rect r="r" b="b" t="t" l="l"/>
              <a:pathLst>
                <a:path h="1429965" w="2641968">
                  <a:moveTo>
                    <a:pt x="0" y="0"/>
                  </a:moveTo>
                  <a:lnTo>
                    <a:pt x="2641968" y="0"/>
                  </a:lnTo>
                  <a:lnTo>
                    <a:pt x="2641968" y="1429966"/>
                  </a:lnTo>
                  <a:lnTo>
                    <a:pt x="0" y="14299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933855" y="0"/>
              <a:ext cx="1416225" cy="2217182"/>
            </a:xfrm>
            <a:custGeom>
              <a:avLst/>
              <a:gdLst/>
              <a:ahLst/>
              <a:cxnLst/>
              <a:rect r="r" b="b" t="t" l="l"/>
              <a:pathLst>
                <a:path h="2217182" w="1416225">
                  <a:moveTo>
                    <a:pt x="0" y="0"/>
                  </a:moveTo>
                  <a:lnTo>
                    <a:pt x="1416225" y="0"/>
                  </a:lnTo>
                  <a:lnTo>
                    <a:pt x="1416225" y="2217182"/>
                  </a:lnTo>
                  <a:lnTo>
                    <a:pt x="0" y="22171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3508401" y="1041916"/>
              <a:ext cx="192088" cy="480696"/>
            </a:xfrm>
            <a:prstGeom prst="rect">
              <a:avLst/>
            </a:prstGeom>
          </p:spPr>
          <p:txBody>
            <a:bodyPr anchor="t" rtlCol="false" tIns="0" lIns="0" bIns="0" rIns="0">
              <a:spAutoFit/>
            </a:bodyPr>
            <a:lstStyle/>
            <a:p>
              <a:pPr algn="ctr">
                <a:lnSpc>
                  <a:spcPts val="3149"/>
                </a:lnSpc>
                <a:spcBef>
                  <a:spcPct val="0"/>
                </a:spcBef>
              </a:pPr>
              <a:r>
                <a:rPr lang="en-US" sz="2099" spc="109">
                  <a:solidFill>
                    <a:srgbClr val="FFFFFF"/>
                  </a:solidFill>
                  <a:latin typeface="Barlow SemiCondensed Bold"/>
                </a:rPr>
                <a:t>5</a:t>
              </a:r>
            </a:p>
          </p:txBody>
        </p:sp>
      </p:grpSp>
      <p:sp>
        <p:nvSpPr>
          <p:cNvPr name="TextBox 14" id="14"/>
          <p:cNvSpPr txBox="true"/>
          <p:nvPr/>
        </p:nvSpPr>
        <p:spPr>
          <a:xfrm rot="0">
            <a:off x="1872668" y="6563060"/>
            <a:ext cx="3748702" cy="152654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JUMLAH TRANSAKSI</a:t>
            </a:r>
          </a:p>
          <a:p>
            <a:pPr algn="ctr">
              <a:lnSpc>
                <a:spcPts val="4060"/>
              </a:lnSpc>
            </a:pPr>
            <a:r>
              <a:rPr lang="en-US" sz="2900" spc="121">
                <a:solidFill>
                  <a:srgbClr val="603218"/>
                </a:solidFill>
                <a:latin typeface="Barlow Bold"/>
              </a:rPr>
              <a:t>49.894</a:t>
            </a:r>
          </a:p>
          <a:p>
            <a:pPr algn="ctr">
              <a:lnSpc>
                <a:spcPts val="4060"/>
              </a:lnSpc>
            </a:pPr>
          </a:p>
        </p:txBody>
      </p:sp>
      <p:sp>
        <p:nvSpPr>
          <p:cNvPr name="TextBox 15" id="15"/>
          <p:cNvSpPr txBox="true"/>
          <p:nvPr/>
        </p:nvSpPr>
        <p:spPr>
          <a:xfrm rot="0">
            <a:off x="7493426" y="6563060"/>
            <a:ext cx="3166784" cy="101219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JUMLAH PRODUK</a:t>
            </a:r>
          </a:p>
          <a:p>
            <a:pPr algn="ctr">
              <a:lnSpc>
                <a:spcPts val="4060"/>
              </a:lnSpc>
            </a:pPr>
            <a:r>
              <a:rPr lang="en-US" sz="2900" spc="121">
                <a:solidFill>
                  <a:srgbClr val="603218"/>
                </a:solidFill>
                <a:latin typeface="Barlow Bold"/>
              </a:rPr>
              <a:t>9</a:t>
            </a:r>
          </a:p>
        </p:txBody>
      </p:sp>
      <p:sp>
        <p:nvSpPr>
          <p:cNvPr name="TextBox 16" id="16"/>
          <p:cNvSpPr txBox="true"/>
          <p:nvPr/>
        </p:nvSpPr>
        <p:spPr>
          <a:xfrm rot="0">
            <a:off x="13518241" y="6563060"/>
            <a:ext cx="2584865" cy="1012190"/>
          </a:xfrm>
          <a:prstGeom prst="rect">
            <a:avLst/>
          </a:prstGeom>
        </p:spPr>
        <p:txBody>
          <a:bodyPr anchor="t" rtlCol="false" tIns="0" lIns="0" bIns="0" rIns="0">
            <a:spAutoFit/>
          </a:bodyPr>
          <a:lstStyle/>
          <a:p>
            <a:pPr algn="ctr">
              <a:lnSpc>
                <a:spcPts val="4060"/>
              </a:lnSpc>
            </a:pPr>
            <a:r>
              <a:rPr lang="en-US" sz="2900" spc="121">
                <a:solidFill>
                  <a:srgbClr val="603218"/>
                </a:solidFill>
                <a:latin typeface="Barlow Bold"/>
              </a:rPr>
              <a:t>JUMLAH ITEM</a:t>
            </a:r>
          </a:p>
          <a:p>
            <a:pPr algn="ctr">
              <a:lnSpc>
                <a:spcPts val="4060"/>
              </a:lnSpc>
            </a:pPr>
            <a:r>
              <a:rPr lang="en-US" sz="2900" spc="121">
                <a:solidFill>
                  <a:srgbClr val="603218"/>
                </a:solidFill>
                <a:latin typeface="Barlow Bold"/>
              </a:rPr>
              <a:t>80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96054"/>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Freeform 3" id="3"/>
          <p:cNvSpPr/>
          <p:nvPr/>
        </p:nvSpPr>
        <p:spPr>
          <a:xfrm flipH="false" flipV="false" rot="0">
            <a:off x="15610408" y="796054"/>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Freeform 4" id="4"/>
          <p:cNvSpPr/>
          <p:nvPr/>
        </p:nvSpPr>
        <p:spPr>
          <a:xfrm flipH="false" flipV="false" rot="0">
            <a:off x="1853794" y="2526392"/>
            <a:ext cx="7765959" cy="6039130"/>
          </a:xfrm>
          <a:custGeom>
            <a:avLst/>
            <a:gdLst/>
            <a:ahLst/>
            <a:cxnLst/>
            <a:rect r="r" b="b" t="t" l="l"/>
            <a:pathLst>
              <a:path h="6039130" w="7765959">
                <a:moveTo>
                  <a:pt x="0" y="0"/>
                </a:moveTo>
                <a:lnTo>
                  <a:pt x="7765959" y="0"/>
                </a:lnTo>
                <a:lnTo>
                  <a:pt x="7765959" y="6039130"/>
                </a:lnTo>
                <a:lnTo>
                  <a:pt x="0" y="6039130"/>
                </a:lnTo>
                <a:lnTo>
                  <a:pt x="0" y="0"/>
                </a:lnTo>
                <a:close/>
              </a:path>
            </a:pathLst>
          </a:custGeom>
          <a:blipFill>
            <a:blip r:embed="rId4"/>
            <a:stretch>
              <a:fillRect l="0" t="0" r="0" b="0"/>
            </a:stretch>
          </a:blipFill>
        </p:spPr>
      </p:sp>
      <p:sp>
        <p:nvSpPr>
          <p:cNvPr name="Freeform 5" id="5"/>
          <p:cNvSpPr/>
          <p:nvPr/>
        </p:nvSpPr>
        <p:spPr>
          <a:xfrm flipH="false" flipV="false" rot="0">
            <a:off x="9788950" y="4966569"/>
            <a:ext cx="564142" cy="1158777"/>
          </a:xfrm>
          <a:custGeom>
            <a:avLst/>
            <a:gdLst/>
            <a:ahLst/>
            <a:cxnLst/>
            <a:rect r="r" b="b" t="t" l="l"/>
            <a:pathLst>
              <a:path h="1158777" w="564142">
                <a:moveTo>
                  <a:pt x="0" y="0"/>
                </a:moveTo>
                <a:lnTo>
                  <a:pt x="564141" y="0"/>
                </a:lnTo>
                <a:lnTo>
                  <a:pt x="564141" y="1158777"/>
                </a:lnTo>
                <a:lnTo>
                  <a:pt x="0" y="1158777"/>
                </a:lnTo>
                <a:lnTo>
                  <a:pt x="0" y="0"/>
                </a:lnTo>
                <a:close/>
              </a:path>
            </a:pathLst>
          </a:custGeom>
          <a:blipFill>
            <a:blip r:embed="rId5"/>
            <a:stretch>
              <a:fillRect l="0" t="0" r="0" b="0"/>
            </a:stretch>
          </a:blipFill>
        </p:spPr>
      </p:sp>
      <p:sp>
        <p:nvSpPr>
          <p:cNvPr name="Freeform 6" id="6"/>
          <p:cNvSpPr/>
          <p:nvPr/>
        </p:nvSpPr>
        <p:spPr>
          <a:xfrm flipH="false" flipV="false" rot="0">
            <a:off x="3941519" y="3494460"/>
            <a:ext cx="662448" cy="629928"/>
          </a:xfrm>
          <a:custGeom>
            <a:avLst/>
            <a:gdLst/>
            <a:ahLst/>
            <a:cxnLst/>
            <a:rect r="r" b="b" t="t" l="l"/>
            <a:pathLst>
              <a:path h="629928" w="662448">
                <a:moveTo>
                  <a:pt x="0" y="0"/>
                </a:moveTo>
                <a:lnTo>
                  <a:pt x="662448" y="0"/>
                </a:lnTo>
                <a:lnTo>
                  <a:pt x="662448" y="629928"/>
                </a:lnTo>
                <a:lnTo>
                  <a:pt x="0" y="629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101293" y="739327"/>
            <a:ext cx="10085414"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JUMLAH TRANSAKSI PADA MASING-MASING OUTLET</a:t>
            </a:r>
          </a:p>
        </p:txBody>
      </p:sp>
      <p:sp>
        <p:nvSpPr>
          <p:cNvPr name="TextBox 8" id="8"/>
          <p:cNvSpPr txBox="true"/>
          <p:nvPr/>
        </p:nvSpPr>
        <p:spPr>
          <a:xfrm rot="0">
            <a:off x="10522288" y="4499372"/>
            <a:ext cx="5631062" cy="2590800"/>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Dari ketiga outlet yang dimiki oleh perusahaan kopi ini, dapat dilihat bahwa otlet dengan </a:t>
            </a:r>
            <a:r>
              <a:rPr lang="en-US" sz="1999" spc="103">
                <a:solidFill>
                  <a:srgbClr val="603218"/>
                </a:solidFill>
                <a:latin typeface="Barlow SemiCondensed Bold"/>
              </a:rPr>
              <a:t>transaksi tertinggi</a:t>
            </a:r>
            <a:r>
              <a:rPr lang="en-US" sz="1999" spc="103">
                <a:solidFill>
                  <a:srgbClr val="603218"/>
                </a:solidFill>
                <a:latin typeface="Barlow SemiCondensed"/>
              </a:rPr>
              <a:t> yaitu </a:t>
            </a:r>
            <a:r>
              <a:rPr lang="en-US" sz="1999" spc="103">
                <a:solidFill>
                  <a:srgbClr val="603218"/>
                </a:solidFill>
                <a:latin typeface="Barlow SemiCondensed Bold"/>
              </a:rPr>
              <a:t>outlet 3</a:t>
            </a:r>
            <a:r>
              <a:rPr lang="en-US" sz="1999" spc="103">
                <a:solidFill>
                  <a:srgbClr val="603218"/>
                </a:solidFill>
                <a:latin typeface="Barlow SemiCondensed"/>
              </a:rPr>
              <a:t> dengan jumlah transaksi 16.829. Outlet 3 jika diasumsikan transaksinya yang terbesar karena berada diwilayah yang padat penduduk dibandingkan store 5 dan 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96054"/>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Freeform 3" id="3"/>
          <p:cNvSpPr/>
          <p:nvPr/>
        </p:nvSpPr>
        <p:spPr>
          <a:xfrm flipH="false" flipV="false" rot="0">
            <a:off x="15610408" y="796054"/>
            <a:ext cx="1650189" cy="1108930"/>
          </a:xfrm>
          <a:custGeom>
            <a:avLst/>
            <a:gdLst/>
            <a:ahLst/>
            <a:cxnLst/>
            <a:rect r="r" b="b" t="t" l="l"/>
            <a:pathLst>
              <a:path h="1108930" w="1650189">
                <a:moveTo>
                  <a:pt x="0" y="0"/>
                </a:moveTo>
                <a:lnTo>
                  <a:pt x="1650189" y="0"/>
                </a:lnTo>
                <a:lnTo>
                  <a:pt x="1650189" y="1108930"/>
                </a:lnTo>
                <a:lnTo>
                  <a:pt x="0" y="1108930"/>
                </a:lnTo>
                <a:lnTo>
                  <a:pt x="0" y="0"/>
                </a:lnTo>
                <a:close/>
              </a:path>
            </a:pathLst>
          </a:custGeom>
          <a:blipFill>
            <a:blip r:embed="rId2">
              <a:extLst>
                <a:ext uri="{96DAC541-7B7A-43D3-8B79-37D633B846F1}">
                  <asvg:svgBlip xmlns:asvg="http://schemas.microsoft.com/office/drawing/2016/SVG/main" r:embed="rId3"/>
                </a:ext>
              </a:extLst>
            </a:blip>
            <a:stretch>
              <a:fillRect l="0" t="-250139" r="0" b="0"/>
            </a:stretch>
          </a:blipFill>
        </p:spPr>
      </p:sp>
      <p:sp>
        <p:nvSpPr>
          <p:cNvPr name="Freeform 4" id="4"/>
          <p:cNvSpPr/>
          <p:nvPr/>
        </p:nvSpPr>
        <p:spPr>
          <a:xfrm flipH="false" flipV="false" rot="0">
            <a:off x="1562215" y="2925042"/>
            <a:ext cx="7997328" cy="5922633"/>
          </a:xfrm>
          <a:custGeom>
            <a:avLst/>
            <a:gdLst/>
            <a:ahLst/>
            <a:cxnLst/>
            <a:rect r="r" b="b" t="t" l="l"/>
            <a:pathLst>
              <a:path h="5922633" w="7997328">
                <a:moveTo>
                  <a:pt x="0" y="0"/>
                </a:moveTo>
                <a:lnTo>
                  <a:pt x="7997328" y="0"/>
                </a:lnTo>
                <a:lnTo>
                  <a:pt x="7997328" y="5922633"/>
                </a:lnTo>
                <a:lnTo>
                  <a:pt x="0" y="5922633"/>
                </a:lnTo>
                <a:lnTo>
                  <a:pt x="0" y="0"/>
                </a:lnTo>
                <a:close/>
              </a:path>
            </a:pathLst>
          </a:custGeom>
          <a:blipFill>
            <a:blip r:embed="rId4"/>
            <a:stretch>
              <a:fillRect l="0" t="0" r="0" b="0"/>
            </a:stretch>
          </a:blipFill>
        </p:spPr>
      </p:sp>
      <p:sp>
        <p:nvSpPr>
          <p:cNvPr name="TextBox 5" id="5"/>
          <p:cNvSpPr txBox="true"/>
          <p:nvPr/>
        </p:nvSpPr>
        <p:spPr>
          <a:xfrm rot="0">
            <a:off x="4491853" y="1274319"/>
            <a:ext cx="9304293"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JUMLAH PENINGKATAN CUSTOMER TIAP TAHUN</a:t>
            </a:r>
          </a:p>
        </p:txBody>
      </p:sp>
      <p:sp>
        <p:nvSpPr>
          <p:cNvPr name="Freeform 6" id="6"/>
          <p:cNvSpPr/>
          <p:nvPr/>
        </p:nvSpPr>
        <p:spPr>
          <a:xfrm flipH="false" flipV="false" rot="0">
            <a:off x="9752245" y="5651128"/>
            <a:ext cx="564142" cy="1158777"/>
          </a:xfrm>
          <a:custGeom>
            <a:avLst/>
            <a:gdLst/>
            <a:ahLst/>
            <a:cxnLst/>
            <a:rect r="r" b="b" t="t" l="l"/>
            <a:pathLst>
              <a:path h="1158777" w="564142">
                <a:moveTo>
                  <a:pt x="0" y="0"/>
                </a:moveTo>
                <a:lnTo>
                  <a:pt x="564142" y="0"/>
                </a:lnTo>
                <a:lnTo>
                  <a:pt x="564142" y="1158778"/>
                </a:lnTo>
                <a:lnTo>
                  <a:pt x="0" y="1158778"/>
                </a:lnTo>
                <a:lnTo>
                  <a:pt x="0" y="0"/>
                </a:lnTo>
                <a:close/>
              </a:path>
            </a:pathLst>
          </a:custGeom>
          <a:blipFill>
            <a:blip r:embed="rId5"/>
            <a:stretch>
              <a:fillRect l="0" t="0" r="0" b="0"/>
            </a:stretch>
          </a:blipFill>
        </p:spPr>
      </p:sp>
      <p:sp>
        <p:nvSpPr>
          <p:cNvPr name="TextBox 7" id="7"/>
          <p:cNvSpPr txBox="true"/>
          <p:nvPr/>
        </p:nvSpPr>
        <p:spPr>
          <a:xfrm rot="0">
            <a:off x="10509090" y="5098097"/>
            <a:ext cx="5383471" cy="2590800"/>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Berdasarkan data pada gambar disamping dapat dilihat bahwa terjadi </a:t>
            </a:r>
            <a:r>
              <a:rPr lang="en-US" sz="1999" spc="103">
                <a:solidFill>
                  <a:srgbClr val="603218"/>
                </a:solidFill>
                <a:latin typeface="Barlow SemiCondensed Bold"/>
              </a:rPr>
              <a:t>kenaikan</a:t>
            </a:r>
            <a:r>
              <a:rPr lang="en-US" sz="1999" spc="103">
                <a:solidFill>
                  <a:srgbClr val="603218"/>
                </a:solidFill>
                <a:latin typeface="Barlow SemiCondensed"/>
              </a:rPr>
              <a:t> jumlah customer pada </a:t>
            </a:r>
            <a:r>
              <a:rPr lang="en-US" sz="1999" spc="103">
                <a:solidFill>
                  <a:srgbClr val="603218"/>
                </a:solidFill>
                <a:latin typeface="Barlow SemiCondensed Bold"/>
              </a:rPr>
              <a:t>tahun 2018</a:t>
            </a:r>
            <a:r>
              <a:rPr lang="en-US" sz="1999" spc="103">
                <a:solidFill>
                  <a:srgbClr val="603218"/>
                </a:solidFill>
                <a:latin typeface="Barlow SemiCondensed"/>
              </a:rPr>
              <a:t>. Namun pada tahun 2019 mengalami penurunan. </a:t>
            </a:r>
            <a:r>
              <a:rPr lang="en-US" sz="1999" spc="103">
                <a:solidFill>
                  <a:srgbClr val="603218"/>
                </a:solidFill>
                <a:latin typeface="Barlow SemiCondensed Bold"/>
              </a:rPr>
              <a:t>Tahun 2019</a:t>
            </a:r>
            <a:r>
              <a:rPr lang="en-US" sz="1999" spc="103">
                <a:solidFill>
                  <a:srgbClr val="603218"/>
                </a:solidFill>
                <a:latin typeface="Barlow SemiCondensed"/>
              </a:rPr>
              <a:t> ini belum bisa dikatakan benar adanya mengalami </a:t>
            </a:r>
            <a:r>
              <a:rPr lang="en-US" sz="1999" spc="103">
                <a:solidFill>
                  <a:srgbClr val="603218"/>
                </a:solidFill>
                <a:latin typeface="Barlow SemiCondensed Bold"/>
              </a:rPr>
              <a:t>penurunan</a:t>
            </a:r>
            <a:r>
              <a:rPr lang="en-US" sz="1999" spc="103">
                <a:solidFill>
                  <a:srgbClr val="603218"/>
                </a:solidFill>
                <a:latin typeface="Barlow SemiCondensed"/>
              </a:rPr>
              <a:t> dikarenakan </a:t>
            </a:r>
            <a:r>
              <a:rPr lang="en-US" sz="1999" spc="103">
                <a:solidFill>
                  <a:srgbClr val="603218"/>
                </a:solidFill>
                <a:latin typeface="Barlow SemiCondensed Bold"/>
              </a:rPr>
              <a:t>data yang masuk  belum sampai bulan desember 2019.</a:t>
            </a:r>
          </a:p>
        </p:txBody>
      </p:sp>
      <p:sp>
        <p:nvSpPr>
          <p:cNvPr name="TextBox 8" id="8"/>
          <p:cNvSpPr txBox="true"/>
          <p:nvPr/>
        </p:nvSpPr>
        <p:spPr>
          <a:xfrm rot="0">
            <a:off x="10509090" y="4472138"/>
            <a:ext cx="9304293" cy="573405"/>
          </a:xfrm>
          <a:prstGeom prst="rect">
            <a:avLst/>
          </a:prstGeom>
        </p:spPr>
        <p:txBody>
          <a:bodyPr anchor="t" rtlCol="false" tIns="0" lIns="0" bIns="0" rIns="0">
            <a:spAutoFit/>
          </a:bodyPr>
          <a:lstStyle/>
          <a:p>
            <a:pPr>
              <a:lnSpc>
                <a:spcPts val="4620"/>
              </a:lnSpc>
            </a:pPr>
            <a:r>
              <a:rPr lang="en-US" sz="3300" spc="138">
                <a:solidFill>
                  <a:srgbClr val="603218"/>
                </a:solidFill>
                <a:latin typeface="Barlow Bold"/>
              </a:rPr>
              <a:t>ANALISA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476" y="763905"/>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86907" y="825052"/>
            <a:ext cx="1685698" cy="529590"/>
          </a:xfrm>
          <a:custGeom>
            <a:avLst/>
            <a:gdLst/>
            <a:ahLst/>
            <a:cxnLst/>
            <a:rect r="r" b="b" t="t" l="l"/>
            <a:pathLst>
              <a:path h="529590" w="1685698">
                <a:moveTo>
                  <a:pt x="0" y="0"/>
                </a:moveTo>
                <a:lnTo>
                  <a:pt x="1685698" y="0"/>
                </a:lnTo>
                <a:lnTo>
                  <a:pt x="1685698" y="529590"/>
                </a:lnTo>
                <a:lnTo>
                  <a:pt x="0" y="529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61325" y="2372984"/>
            <a:ext cx="5578433" cy="7124929"/>
          </a:xfrm>
          <a:custGeom>
            <a:avLst/>
            <a:gdLst/>
            <a:ahLst/>
            <a:cxnLst/>
            <a:rect r="r" b="b" t="t" l="l"/>
            <a:pathLst>
              <a:path h="7124929" w="5578433">
                <a:moveTo>
                  <a:pt x="0" y="0"/>
                </a:moveTo>
                <a:lnTo>
                  <a:pt x="5578433" y="0"/>
                </a:lnTo>
                <a:lnTo>
                  <a:pt x="5578433" y="7124929"/>
                </a:lnTo>
                <a:lnTo>
                  <a:pt x="0" y="7124929"/>
                </a:lnTo>
                <a:lnTo>
                  <a:pt x="0" y="0"/>
                </a:lnTo>
                <a:close/>
              </a:path>
            </a:pathLst>
          </a:custGeom>
          <a:blipFill>
            <a:blip r:embed="rId4"/>
            <a:stretch>
              <a:fillRect l="0" t="0" r="0" b="0"/>
            </a:stretch>
          </a:blipFill>
        </p:spPr>
      </p:sp>
      <p:sp>
        <p:nvSpPr>
          <p:cNvPr name="Freeform 5" id="5"/>
          <p:cNvSpPr/>
          <p:nvPr/>
        </p:nvSpPr>
        <p:spPr>
          <a:xfrm flipH="false" flipV="false" rot="-5400000">
            <a:off x="6420074" y="5710517"/>
            <a:ext cx="2567922" cy="322430"/>
          </a:xfrm>
          <a:custGeom>
            <a:avLst/>
            <a:gdLst/>
            <a:ahLst/>
            <a:cxnLst/>
            <a:rect r="r" b="b" t="t" l="l"/>
            <a:pathLst>
              <a:path h="322430" w="2567922">
                <a:moveTo>
                  <a:pt x="0" y="0"/>
                </a:moveTo>
                <a:lnTo>
                  <a:pt x="2567922" y="0"/>
                </a:lnTo>
                <a:lnTo>
                  <a:pt x="2567922" y="322430"/>
                </a:lnTo>
                <a:lnTo>
                  <a:pt x="0" y="322430"/>
                </a:lnTo>
                <a:lnTo>
                  <a:pt x="0" y="0"/>
                </a:lnTo>
                <a:close/>
              </a:path>
            </a:pathLst>
          </a:custGeom>
          <a:blipFill>
            <a:blip r:embed="rId5"/>
            <a:stretch>
              <a:fillRect l="0" t="0" r="0" b="0"/>
            </a:stretch>
          </a:blipFill>
        </p:spPr>
      </p:sp>
      <p:sp>
        <p:nvSpPr>
          <p:cNvPr name="TextBox 6" id="6"/>
          <p:cNvSpPr txBox="true"/>
          <p:nvPr/>
        </p:nvSpPr>
        <p:spPr>
          <a:xfrm rot="0">
            <a:off x="4101293" y="739327"/>
            <a:ext cx="10085414" cy="1154430"/>
          </a:xfrm>
          <a:prstGeom prst="rect">
            <a:avLst/>
          </a:prstGeom>
        </p:spPr>
        <p:txBody>
          <a:bodyPr anchor="t" rtlCol="false" tIns="0" lIns="0" bIns="0" rIns="0">
            <a:spAutoFit/>
          </a:bodyPr>
          <a:lstStyle/>
          <a:p>
            <a:pPr algn="ctr">
              <a:lnSpc>
                <a:spcPts val="4620"/>
              </a:lnSpc>
            </a:pPr>
            <a:r>
              <a:rPr lang="en-US" sz="3300" spc="138">
                <a:solidFill>
                  <a:srgbClr val="603218"/>
                </a:solidFill>
                <a:latin typeface="Barlow Bold"/>
              </a:rPr>
              <a:t>MONITORING JUMLAH TRANSAKSI MASING-MASING GENERASI</a:t>
            </a:r>
          </a:p>
        </p:txBody>
      </p:sp>
      <p:sp>
        <p:nvSpPr>
          <p:cNvPr name="TextBox 7" id="7"/>
          <p:cNvSpPr txBox="true"/>
          <p:nvPr/>
        </p:nvSpPr>
        <p:spPr>
          <a:xfrm rot="0">
            <a:off x="8170050" y="5137530"/>
            <a:ext cx="5746978" cy="1476375"/>
          </a:xfrm>
          <a:prstGeom prst="rect">
            <a:avLst/>
          </a:prstGeom>
        </p:spPr>
        <p:txBody>
          <a:bodyPr anchor="t" rtlCol="false" tIns="0" lIns="0" bIns="0" rIns="0">
            <a:spAutoFit/>
          </a:bodyPr>
          <a:lstStyle/>
          <a:p>
            <a:pPr algn="just">
              <a:lnSpc>
                <a:spcPts val="2999"/>
              </a:lnSpc>
              <a:spcBef>
                <a:spcPct val="0"/>
              </a:spcBef>
            </a:pPr>
            <a:r>
              <a:rPr lang="en-US" sz="1999" spc="103">
                <a:solidFill>
                  <a:srgbClr val="603218"/>
                </a:solidFill>
                <a:latin typeface="Barlow SemiCondensed"/>
              </a:rPr>
              <a:t>Dari analisa data yang telah dilakukan didapati insight bahwa henerasi </a:t>
            </a:r>
            <a:r>
              <a:rPr lang="en-US" sz="1999" spc="103">
                <a:solidFill>
                  <a:srgbClr val="603218"/>
                </a:solidFill>
                <a:latin typeface="Barlow SemiCondensed Bold"/>
              </a:rPr>
              <a:t>baby boomers</a:t>
            </a:r>
            <a:r>
              <a:rPr lang="en-US" sz="1999" spc="103">
                <a:solidFill>
                  <a:srgbClr val="603218"/>
                </a:solidFill>
                <a:latin typeface="Barlow SemiCondensed"/>
              </a:rPr>
              <a:t> dengan rentan </a:t>
            </a:r>
            <a:r>
              <a:rPr lang="en-US" sz="1999" spc="103">
                <a:solidFill>
                  <a:srgbClr val="603218"/>
                </a:solidFill>
                <a:latin typeface="Barlow SemiCondensed Bold"/>
              </a:rPr>
              <a:t>usia 59-77</a:t>
            </a:r>
            <a:r>
              <a:rPr lang="en-US" sz="1999" spc="103">
                <a:solidFill>
                  <a:srgbClr val="603218"/>
                </a:solidFill>
                <a:latin typeface="Barlow SemiCondensed"/>
              </a:rPr>
              <a:t> merupakan generasi yang </a:t>
            </a:r>
            <a:r>
              <a:rPr lang="en-US" sz="1999" spc="103">
                <a:solidFill>
                  <a:srgbClr val="603218"/>
                </a:solidFill>
                <a:latin typeface="Barlow SemiCondensed Bold"/>
              </a:rPr>
              <a:t>paling banyak</a:t>
            </a:r>
            <a:r>
              <a:rPr lang="en-US" sz="1999" spc="103">
                <a:solidFill>
                  <a:srgbClr val="603218"/>
                </a:solidFill>
                <a:latin typeface="Barlow SemiCondensed"/>
              </a:rPr>
              <a:t> melakukan </a:t>
            </a:r>
            <a:r>
              <a:rPr lang="en-US" sz="1999" spc="103">
                <a:solidFill>
                  <a:srgbClr val="603218"/>
                </a:solidFill>
                <a:latin typeface="Barlow SemiCondensed Bold"/>
              </a:rPr>
              <a:t>transaksi</a:t>
            </a:r>
            <a:r>
              <a:rPr lang="en-US" sz="1999" spc="103">
                <a:solidFill>
                  <a:srgbClr val="603218"/>
                </a:solidFill>
                <a:latin typeface="Barlow SemiCondensed"/>
              </a:rPr>
              <a:t>.</a:t>
            </a:r>
          </a:p>
        </p:txBody>
      </p:sp>
      <p:sp>
        <p:nvSpPr>
          <p:cNvPr name="TextBox 8" id="8"/>
          <p:cNvSpPr txBox="true"/>
          <p:nvPr/>
        </p:nvSpPr>
        <p:spPr>
          <a:xfrm rot="0">
            <a:off x="8170050" y="4511571"/>
            <a:ext cx="9304293" cy="573405"/>
          </a:xfrm>
          <a:prstGeom prst="rect">
            <a:avLst/>
          </a:prstGeom>
        </p:spPr>
        <p:txBody>
          <a:bodyPr anchor="t" rtlCol="false" tIns="0" lIns="0" bIns="0" rIns="0">
            <a:spAutoFit/>
          </a:bodyPr>
          <a:lstStyle/>
          <a:p>
            <a:pPr>
              <a:lnSpc>
                <a:spcPts val="4620"/>
              </a:lnSpc>
            </a:pPr>
            <a:r>
              <a:rPr lang="en-US" sz="3300" spc="138">
                <a:solidFill>
                  <a:srgbClr val="603218"/>
                </a:solidFill>
                <a:latin typeface="Barlow Bold"/>
              </a:rPr>
              <a:t>ANALISA</a:t>
            </a:r>
          </a:p>
        </p:txBody>
      </p:sp>
      <p:grpSp>
        <p:nvGrpSpPr>
          <p:cNvPr name="Group 9" id="9"/>
          <p:cNvGrpSpPr/>
          <p:nvPr/>
        </p:nvGrpSpPr>
        <p:grpSpPr>
          <a:xfrm rot="0">
            <a:off x="14186707" y="6219937"/>
            <a:ext cx="3277977" cy="3277977"/>
            <a:chOff x="0" y="0"/>
            <a:chExt cx="4370635" cy="4370635"/>
          </a:xfrm>
        </p:grpSpPr>
        <p:sp>
          <p:nvSpPr>
            <p:cNvPr name="Freeform 10" id="10"/>
            <p:cNvSpPr/>
            <p:nvPr/>
          </p:nvSpPr>
          <p:spPr>
            <a:xfrm flipH="false" flipV="false" rot="0">
              <a:off x="0" y="0"/>
              <a:ext cx="4370635" cy="4370635"/>
            </a:xfrm>
            <a:custGeom>
              <a:avLst/>
              <a:gdLst/>
              <a:ahLst/>
              <a:cxnLst/>
              <a:rect r="r" b="b" t="t" l="l"/>
              <a:pathLst>
                <a:path h="4370635" w="4370635">
                  <a:moveTo>
                    <a:pt x="0" y="0"/>
                  </a:moveTo>
                  <a:lnTo>
                    <a:pt x="4370635" y="0"/>
                  </a:lnTo>
                  <a:lnTo>
                    <a:pt x="4370635" y="4370635"/>
                  </a:lnTo>
                  <a:lnTo>
                    <a:pt x="0" y="4370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49831" y="3759377"/>
              <a:ext cx="1270973" cy="460376"/>
            </a:xfrm>
            <a:prstGeom prst="rect">
              <a:avLst/>
            </a:prstGeom>
          </p:spPr>
          <p:txBody>
            <a:bodyPr anchor="t" rtlCol="false" tIns="0" lIns="0" bIns="0" rIns="0">
              <a:spAutoFit/>
            </a:bodyPr>
            <a:lstStyle/>
            <a:p>
              <a:pPr algn="ctr">
                <a:lnSpc>
                  <a:spcPts val="2999"/>
                </a:lnSpc>
                <a:spcBef>
                  <a:spcPct val="0"/>
                </a:spcBef>
              </a:pPr>
              <a:r>
                <a:rPr lang="en-US" sz="1999" spc="103">
                  <a:solidFill>
                    <a:srgbClr val="603218"/>
                  </a:solidFill>
                  <a:latin typeface="Barlow SemiCondensed Bold"/>
                </a:rPr>
                <a:t>59-77</a:t>
              </a:r>
            </a:p>
          </p:txBody>
        </p:sp>
        <p:sp>
          <p:nvSpPr>
            <p:cNvPr name="TextBox 12" id="12"/>
            <p:cNvSpPr txBox="true"/>
            <p:nvPr/>
          </p:nvSpPr>
          <p:spPr>
            <a:xfrm rot="0">
              <a:off x="50800" y="3759377"/>
              <a:ext cx="1270973" cy="460376"/>
            </a:xfrm>
            <a:prstGeom prst="rect">
              <a:avLst/>
            </a:prstGeom>
          </p:spPr>
          <p:txBody>
            <a:bodyPr anchor="t" rtlCol="false" tIns="0" lIns="0" bIns="0" rIns="0">
              <a:spAutoFit/>
            </a:bodyPr>
            <a:lstStyle/>
            <a:p>
              <a:pPr algn="ctr">
                <a:lnSpc>
                  <a:spcPts val="2999"/>
                </a:lnSpc>
                <a:spcBef>
                  <a:spcPct val="0"/>
                </a:spcBef>
              </a:pPr>
              <a:r>
                <a:rPr lang="en-US" sz="1999" spc="103">
                  <a:solidFill>
                    <a:srgbClr val="603218"/>
                  </a:solidFill>
                  <a:latin typeface="Barlow SemiCondensed Bold"/>
                </a:rPr>
                <a:t>44-58</a:t>
              </a:r>
            </a:p>
          </p:txBody>
        </p:sp>
        <p:sp>
          <p:nvSpPr>
            <p:cNvPr name="TextBox 13" id="13"/>
            <p:cNvSpPr txBox="true"/>
            <p:nvPr/>
          </p:nvSpPr>
          <p:spPr>
            <a:xfrm rot="0">
              <a:off x="3049404" y="3759377"/>
              <a:ext cx="1270973" cy="460376"/>
            </a:xfrm>
            <a:prstGeom prst="rect">
              <a:avLst/>
            </a:prstGeom>
          </p:spPr>
          <p:txBody>
            <a:bodyPr anchor="t" rtlCol="false" tIns="0" lIns="0" bIns="0" rIns="0">
              <a:spAutoFit/>
            </a:bodyPr>
            <a:lstStyle/>
            <a:p>
              <a:pPr algn="ctr">
                <a:lnSpc>
                  <a:spcPts val="2999"/>
                </a:lnSpc>
                <a:spcBef>
                  <a:spcPct val="0"/>
                </a:spcBef>
              </a:pPr>
              <a:r>
                <a:rPr lang="en-US" sz="1999" spc="103">
                  <a:solidFill>
                    <a:srgbClr val="603218"/>
                  </a:solidFill>
                  <a:latin typeface="Barlow SemiCondensed Bold"/>
                </a:rPr>
                <a:t>34-43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DAFrESXBxKc</dc:identifier>
  <dcterms:modified xsi:type="dcterms:W3CDTF">2011-08-01T06:04:30Z</dcterms:modified>
  <cp:revision>1</cp:revision>
  <dc:title>Coffee Shop Analysis</dc:title>
</cp:coreProperties>
</file>